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88" r:id="rId3"/>
    <p:sldId id="290" r:id="rId4"/>
    <p:sldId id="297" r:id="rId5"/>
    <p:sldId id="298" r:id="rId6"/>
    <p:sldId id="295" r:id="rId7"/>
    <p:sldId id="291" r:id="rId8"/>
    <p:sldId id="299" r:id="rId9"/>
    <p:sldId id="301" r:id="rId10"/>
    <p:sldId id="300" r:id="rId11"/>
    <p:sldId id="293" r:id="rId12"/>
    <p:sldId id="302" r:id="rId13"/>
    <p:sldId id="292" r:id="rId14"/>
    <p:sldId id="30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8" autoAdjust="0"/>
    <p:restoredTop sz="75778" autoAdjust="0"/>
  </p:normalViewPr>
  <p:slideViewPr>
    <p:cSldViewPr snapToGrid="0">
      <p:cViewPr varScale="1">
        <p:scale>
          <a:sx n="87" d="100"/>
          <a:sy n="87" d="100"/>
        </p:scale>
        <p:origin x="102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6E1C9-3048-407F-9BA8-4A8B81512AE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70E444-A100-4F9E-BD63-76C6A05A7B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308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B81D7-BD9C-4940-B669-4CDF888C939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3923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FB81D7-BD9C-4940-B669-4CDF888C939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03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I approach this project?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Give Basic Data Summary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Perform data manipulation to check and verify my assumptions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Perform EDA(Exploratory Data Analysis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Determine the top 3 factors causing attrition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0E444-A100-4F9E-BD63-76C6A05A7B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824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70E444-A100-4F9E-BD63-76C6A05A7B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406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46BB3-BCA2-152B-2773-279C622295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79F927-2C4F-AE1C-DA18-F7C78BC1E6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F2757-5F83-8A32-9490-4AC2B76F9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8E530-BDB1-BA96-A89E-74A238719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B444C-0FA3-0042-E02C-075B1A35F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106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F116-1118-4004-7552-696E0AE2C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CBBD1E-ABEC-74C9-1C31-B2BED37486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0CB3E-4505-DBC8-1D84-6E7CC7B61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53312-834C-93AC-28B3-445FEB26F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5E736-413E-89E3-9B1F-C6BBE26F6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7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D60C78-0F8A-15C4-E6C3-B1AF3BF8DC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ED585A-D11C-9289-072C-3ECD95FBB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410D-7977-E328-F951-23A386849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5C7BD-1FC9-45B9-D139-FEBE4420E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12AC2-29D7-18EA-18A7-A8B375B79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86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C9CDB33E-BA17-4240-9DCD-0AC62081A3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ID" dirty="0"/>
              <a:t>Image Placeholder</a:t>
            </a:r>
          </a:p>
        </p:txBody>
      </p:sp>
    </p:spTree>
    <p:extLst>
      <p:ext uri="{BB962C8B-B14F-4D97-AF65-F5344CB8AC3E}">
        <p14:creationId xmlns:p14="http://schemas.microsoft.com/office/powerpoint/2010/main" val="4088877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>
            <a:extLst>
              <a:ext uri="{FF2B5EF4-FFF2-40B4-BE49-F238E27FC236}">
                <a16:creationId xmlns:a16="http://schemas.microsoft.com/office/drawing/2014/main" id="{440919EF-E4F0-442D-A2C2-4665F7E24AD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89606" y="3129279"/>
            <a:ext cx="3046976" cy="2021840"/>
          </a:xfrm>
          <a:custGeom>
            <a:avLst/>
            <a:gdLst>
              <a:gd name="connsiteX0" fmla="*/ 0 w 3046976"/>
              <a:gd name="connsiteY0" fmla="*/ 0 h 2021840"/>
              <a:gd name="connsiteX1" fmla="*/ 3046976 w 3046976"/>
              <a:gd name="connsiteY1" fmla="*/ 0 h 2021840"/>
              <a:gd name="connsiteX2" fmla="*/ 3046976 w 3046976"/>
              <a:gd name="connsiteY2" fmla="*/ 2021840 h 2021840"/>
              <a:gd name="connsiteX3" fmla="*/ 0 w 3046976"/>
              <a:gd name="connsiteY3" fmla="*/ 2021840 h 202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6976" h="2021840">
                <a:moveTo>
                  <a:pt x="0" y="0"/>
                </a:moveTo>
                <a:lnTo>
                  <a:pt x="3046976" y="0"/>
                </a:lnTo>
                <a:lnTo>
                  <a:pt x="3046976" y="2021840"/>
                </a:lnTo>
                <a:lnTo>
                  <a:pt x="0" y="20218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951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FBE29-9D34-149F-1779-F09064BD5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D9949-CF8F-3AED-BECC-6DDF2E1BA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E0067-6E51-2F96-0E58-8D6A257B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F5D94-CFC4-0C1A-0677-CD028B17E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DA501-B1F5-6BAF-45D1-2E829CFC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31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92D37-0A40-F40F-10A7-870DAEDBA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52646-1726-7D97-DABE-E70396D55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F4F48-2D1F-AC33-D12B-059B4C2FE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40A78-B6ED-77FC-5260-E66EF02BD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AB8DC-52AD-562D-D030-51E306A94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799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F30B9-FF2A-FC45-0978-AF0367BA5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2B47F-81EC-7657-B916-995C959C13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88651F-8095-8A67-ADEE-22F82DECAD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2D2B9E-16AD-C257-A871-D5856E874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A8DC57-2179-E1D9-BC33-56FF3A52A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EC85B-EBA7-4AC6-2FB5-4FF3BDEC8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7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24C81-126C-4300-D9FA-1F1CE979D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15FB2-87F2-AB5F-49B7-77663C14C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EFE994-3B8A-3BC4-935D-A411796B6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EA97BE-E6B1-8D8D-5DB7-F73E35CD5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6358A5-264B-CA7C-7CEB-3D9009E286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EEC4B4-35A6-26E2-696E-7C0DD5626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A5C6DD-3764-004C-266C-C185EBAA4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28A7AB-D5D7-993F-E645-5AB507260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45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05707-E140-4195-D677-6A2BAEC9B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736320-224D-85AA-65E3-3EDF3A1C2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23E1B1-EBA8-3423-C81A-1C37A13D1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5ED13-37C3-E4DD-0CF2-FBB6B4C2B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B9AD64-9D15-DCAA-CC88-1FDF7CE77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49CD2C-BCAB-DF06-40C0-75284B036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C645C3-0836-D7BE-A53D-65D025710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36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E69BD-47A5-3826-9BF9-C39862E6D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FBA15-F659-37BE-C296-F7AA8F68F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F2CBB2-1431-5688-01AA-D98A9DF5C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58EB60-5A04-3C1B-552D-18BE169D4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5F6FD-B1FC-90F3-DBBD-EE97B2F3F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80F2F-AAF0-287D-DA8F-F103BB218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99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BDC99-2E40-0FF0-EE5E-606EFEC9E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A99C49-F16A-B4E0-7AE5-BACC8855C6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B141D7-BB57-F6F3-AE75-E5AE8D4CA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D314CC-6C83-2072-4AF6-52C36E259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019C25-62AB-5BE7-DDD4-21EB6E0F4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40592A-A27E-08BA-8C6D-4E8B1595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31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FDEDEA-C25A-7C61-3647-B41AF69DB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BC84F1-3B31-6B2D-AFD1-F8E0BDA3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268C0-B1AF-002F-0DC3-3F1FBD4663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EAFC5-51C5-4756-9501-0F7DBE71FA1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654DA-9D58-50AB-1A17-467D7974D8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1F1BE-E9E5-3196-7056-EDE6E11821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6AA03-914B-4BB4-B10B-BBAB60342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709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413B9A51-74F6-4A07-A83F-239F334FDA3E}"/>
              </a:ext>
            </a:extLst>
          </p:cNvPr>
          <p:cNvSpPr/>
          <p:nvPr/>
        </p:nvSpPr>
        <p:spPr>
          <a:xfrm>
            <a:off x="701848" y="768394"/>
            <a:ext cx="1108621" cy="1014359"/>
          </a:xfrm>
          <a:custGeom>
            <a:avLst/>
            <a:gdLst>
              <a:gd name="connsiteX0" fmla="*/ 620823 w 629996"/>
              <a:gd name="connsiteY0" fmla="*/ 131503 h 576431"/>
              <a:gd name="connsiteX1" fmla="*/ 598469 w 629996"/>
              <a:gd name="connsiteY1" fmla="*/ 115348 h 576431"/>
              <a:gd name="connsiteX2" fmla="*/ 596586 w 629996"/>
              <a:gd name="connsiteY2" fmla="*/ 136775 h 576431"/>
              <a:gd name="connsiteX3" fmla="*/ 482987 w 629996"/>
              <a:gd name="connsiteY3" fmla="*/ 507624 h 576431"/>
              <a:gd name="connsiteX4" fmla="*/ 469735 w 629996"/>
              <a:gd name="connsiteY4" fmla="*/ 523217 h 576431"/>
              <a:gd name="connsiteX5" fmla="*/ 448529 w 629996"/>
              <a:gd name="connsiteY5" fmla="*/ 529044 h 576431"/>
              <a:gd name="connsiteX6" fmla="*/ 99023 w 629996"/>
              <a:gd name="connsiteY6" fmla="*/ 529044 h 576431"/>
              <a:gd name="connsiteX7" fmla="*/ 44496 w 629996"/>
              <a:gd name="connsiteY7" fmla="*/ 502743 h 576431"/>
              <a:gd name="connsiteX8" fmla="*/ 44878 w 629996"/>
              <a:gd name="connsiteY8" fmla="*/ 486588 h 576431"/>
              <a:gd name="connsiteX9" fmla="*/ 59268 w 629996"/>
              <a:gd name="connsiteY9" fmla="*/ 480945 h 576431"/>
              <a:gd name="connsiteX10" fmla="*/ 388327 w 629996"/>
              <a:gd name="connsiteY10" fmla="*/ 480945 h 576431"/>
              <a:gd name="connsiteX11" fmla="*/ 436987 w 629996"/>
              <a:gd name="connsiteY11" fmla="*/ 467979 h 576431"/>
              <a:gd name="connsiteX12" fmla="*/ 464061 w 629996"/>
              <a:gd name="connsiteY12" fmla="*/ 410304 h 576431"/>
              <a:gd name="connsiteX13" fmla="*/ 567815 w 629996"/>
              <a:gd name="connsiteY13" fmla="*/ 69882 h 576431"/>
              <a:gd name="connsiteX14" fmla="*/ 560997 w 629996"/>
              <a:gd name="connsiteY14" fmla="*/ 21040 h 576431"/>
              <a:gd name="connsiteX15" fmla="*/ 517828 w 629996"/>
              <a:gd name="connsiteY15" fmla="*/ 0 h 576431"/>
              <a:gd name="connsiteX16" fmla="*/ 229668 w 629996"/>
              <a:gd name="connsiteY16" fmla="*/ 0 h 576431"/>
              <a:gd name="connsiteX17" fmla="*/ 210354 w 629996"/>
              <a:gd name="connsiteY17" fmla="*/ 3380 h 576431"/>
              <a:gd name="connsiteX18" fmla="*/ 210731 w 629996"/>
              <a:gd name="connsiteY18" fmla="*/ 2249 h 576431"/>
              <a:gd name="connsiteX19" fmla="*/ 192744 w 629996"/>
              <a:gd name="connsiteY19" fmla="*/ 182 h 576431"/>
              <a:gd name="connsiteX20" fmla="*/ 179113 w 629996"/>
              <a:gd name="connsiteY20" fmla="*/ 4510 h 576431"/>
              <a:gd name="connsiteX21" fmla="*/ 169078 w 629996"/>
              <a:gd name="connsiteY21" fmla="*/ 13336 h 576431"/>
              <a:gd name="connsiteX22" fmla="*/ 161693 w 629996"/>
              <a:gd name="connsiteY22" fmla="*/ 25359 h 576431"/>
              <a:gd name="connsiteX23" fmla="*/ 155636 w 629996"/>
              <a:gd name="connsiteY23" fmla="*/ 38891 h 576431"/>
              <a:gd name="connsiteX24" fmla="*/ 149958 w 629996"/>
              <a:gd name="connsiteY24" fmla="*/ 52049 h 576431"/>
              <a:gd name="connsiteX25" fmla="*/ 143711 w 629996"/>
              <a:gd name="connsiteY25" fmla="*/ 63506 h 576431"/>
              <a:gd name="connsiteX26" fmla="*/ 137273 w 629996"/>
              <a:gd name="connsiteY26" fmla="*/ 71397 h 576431"/>
              <a:gd name="connsiteX27" fmla="*/ 130460 w 629996"/>
              <a:gd name="connsiteY27" fmla="*/ 80040 h 576431"/>
              <a:gd name="connsiteX28" fmla="*/ 127054 w 629996"/>
              <a:gd name="connsiteY28" fmla="*/ 86804 h 576431"/>
              <a:gd name="connsiteX29" fmla="*/ 127812 w 629996"/>
              <a:gd name="connsiteY29" fmla="*/ 96761 h 576431"/>
              <a:gd name="connsiteX30" fmla="*/ 128944 w 629996"/>
              <a:gd name="connsiteY30" fmla="*/ 106338 h 576431"/>
              <a:gd name="connsiteX31" fmla="*/ 118534 w 629996"/>
              <a:gd name="connsiteY31" fmla="*/ 142598 h 576431"/>
              <a:gd name="connsiteX32" fmla="*/ 102439 w 629996"/>
              <a:gd name="connsiteY32" fmla="*/ 174349 h 576431"/>
              <a:gd name="connsiteX33" fmla="*/ 94110 w 629996"/>
              <a:gd name="connsiteY33" fmla="*/ 182804 h 576431"/>
              <a:gd name="connsiteX34" fmla="*/ 85782 w 629996"/>
              <a:gd name="connsiteY34" fmla="*/ 194259 h 576431"/>
              <a:gd name="connsiteX35" fmla="*/ 85591 w 629996"/>
              <a:gd name="connsiteY35" fmla="*/ 204779 h 576431"/>
              <a:gd name="connsiteX36" fmla="*/ 86539 w 629996"/>
              <a:gd name="connsiteY36" fmla="*/ 216803 h 576431"/>
              <a:gd name="connsiteX37" fmla="*/ 77071 w 629996"/>
              <a:gd name="connsiteY37" fmla="*/ 250621 h 576431"/>
              <a:gd name="connsiteX38" fmla="*/ 61165 w 629996"/>
              <a:gd name="connsiteY38" fmla="*/ 285187 h 576431"/>
              <a:gd name="connsiteX39" fmla="*/ 54728 w 629996"/>
              <a:gd name="connsiteY39" fmla="*/ 293830 h 576431"/>
              <a:gd name="connsiteX40" fmla="*/ 48291 w 629996"/>
              <a:gd name="connsiteY40" fmla="*/ 304345 h 576431"/>
              <a:gd name="connsiteX41" fmla="*/ 48482 w 629996"/>
              <a:gd name="connsiteY41" fmla="*/ 314866 h 576431"/>
              <a:gd name="connsiteX42" fmla="*/ 48291 w 629996"/>
              <a:gd name="connsiteY42" fmla="*/ 326134 h 576431"/>
              <a:gd name="connsiteX43" fmla="*/ 36932 w 629996"/>
              <a:gd name="connsiteY43" fmla="*/ 360516 h 576431"/>
              <a:gd name="connsiteX44" fmla="*/ 19887 w 629996"/>
              <a:gd name="connsiteY44" fmla="*/ 394892 h 576431"/>
              <a:gd name="connsiteX45" fmla="*/ 13643 w 629996"/>
              <a:gd name="connsiteY45" fmla="*/ 403724 h 576431"/>
              <a:gd name="connsiteX46" fmla="*/ 7395 w 629996"/>
              <a:gd name="connsiteY46" fmla="*/ 412551 h 576431"/>
              <a:gd name="connsiteX47" fmla="*/ 4365 w 629996"/>
              <a:gd name="connsiteY47" fmla="*/ 420442 h 576431"/>
              <a:gd name="connsiteX48" fmla="*/ 5505 w 629996"/>
              <a:gd name="connsiteY48" fmla="*/ 427774 h 576431"/>
              <a:gd name="connsiteX49" fmla="*/ 6637 w 629996"/>
              <a:gd name="connsiteY49" fmla="*/ 435854 h 576431"/>
              <a:gd name="connsiteX50" fmla="*/ 5124 w 629996"/>
              <a:gd name="connsiteY50" fmla="*/ 449761 h 576431"/>
              <a:gd name="connsiteX51" fmla="*/ 3985 w 629996"/>
              <a:gd name="connsiteY51" fmla="*/ 459893 h 576431"/>
              <a:gd name="connsiteX52" fmla="*/ 4743 w 629996"/>
              <a:gd name="connsiteY52" fmla="*/ 507625 h 576431"/>
              <a:gd name="connsiteX53" fmla="*/ 42419 w 629996"/>
              <a:gd name="connsiteY53" fmla="*/ 557031 h 576431"/>
              <a:gd name="connsiteX54" fmla="*/ 98651 w 629996"/>
              <a:gd name="connsiteY54" fmla="*/ 577127 h 576431"/>
              <a:gd name="connsiteX55" fmla="*/ 448161 w 629996"/>
              <a:gd name="connsiteY55" fmla="*/ 577127 h 576431"/>
              <a:gd name="connsiteX56" fmla="*/ 494543 w 629996"/>
              <a:gd name="connsiteY56" fmla="*/ 560787 h 576431"/>
              <a:gd name="connsiteX57" fmla="*/ 523506 w 629996"/>
              <a:gd name="connsiteY57" fmla="*/ 520390 h 576431"/>
              <a:gd name="connsiteX58" fmla="*/ 627636 w 629996"/>
              <a:gd name="connsiteY58" fmla="*/ 179977 h 576431"/>
              <a:gd name="connsiteX59" fmla="*/ 620823 w 629996"/>
              <a:gd name="connsiteY59" fmla="*/ 131503 h 576431"/>
              <a:gd name="connsiteX60" fmla="*/ 217926 w 629996"/>
              <a:gd name="connsiteY60" fmla="*/ 132254 h 576431"/>
              <a:gd name="connsiteX61" fmla="*/ 225880 w 629996"/>
              <a:gd name="connsiteY61" fmla="*/ 108205 h 576431"/>
              <a:gd name="connsiteX62" fmla="*/ 232126 w 629996"/>
              <a:gd name="connsiteY62" fmla="*/ 99752 h 576431"/>
              <a:gd name="connsiteX63" fmla="*/ 241784 w 629996"/>
              <a:gd name="connsiteY63" fmla="*/ 96182 h 576431"/>
              <a:gd name="connsiteX64" fmla="*/ 472016 w 629996"/>
              <a:gd name="connsiteY64" fmla="*/ 96182 h 576431"/>
              <a:gd name="connsiteX65" fmla="*/ 479587 w 629996"/>
              <a:gd name="connsiteY65" fmla="*/ 99752 h 576431"/>
              <a:gd name="connsiteX66" fmla="*/ 480349 w 629996"/>
              <a:gd name="connsiteY66" fmla="*/ 108205 h 576431"/>
              <a:gd name="connsiteX67" fmla="*/ 472389 w 629996"/>
              <a:gd name="connsiteY67" fmla="*/ 132254 h 576431"/>
              <a:gd name="connsiteX68" fmla="*/ 466138 w 629996"/>
              <a:gd name="connsiteY68" fmla="*/ 140708 h 576431"/>
              <a:gd name="connsiteX69" fmla="*/ 456485 w 629996"/>
              <a:gd name="connsiteY69" fmla="*/ 144272 h 576431"/>
              <a:gd name="connsiteX70" fmla="*/ 226259 w 629996"/>
              <a:gd name="connsiteY70" fmla="*/ 144272 h 576431"/>
              <a:gd name="connsiteX71" fmla="*/ 218685 w 629996"/>
              <a:gd name="connsiteY71" fmla="*/ 140708 h 576431"/>
              <a:gd name="connsiteX72" fmla="*/ 217926 w 629996"/>
              <a:gd name="connsiteY72" fmla="*/ 132254 h 576431"/>
              <a:gd name="connsiteX73" fmla="*/ 186499 w 629996"/>
              <a:gd name="connsiteY73" fmla="*/ 228443 h 576431"/>
              <a:gd name="connsiteX74" fmla="*/ 194452 w 629996"/>
              <a:gd name="connsiteY74" fmla="*/ 204397 h 576431"/>
              <a:gd name="connsiteX75" fmla="*/ 200697 w 629996"/>
              <a:gd name="connsiteY75" fmla="*/ 195944 h 576431"/>
              <a:gd name="connsiteX76" fmla="*/ 210356 w 629996"/>
              <a:gd name="connsiteY76" fmla="*/ 192375 h 576431"/>
              <a:gd name="connsiteX77" fmla="*/ 440580 w 629996"/>
              <a:gd name="connsiteY77" fmla="*/ 192375 h 576431"/>
              <a:gd name="connsiteX78" fmla="*/ 448156 w 629996"/>
              <a:gd name="connsiteY78" fmla="*/ 195944 h 576431"/>
              <a:gd name="connsiteX79" fmla="*/ 448909 w 629996"/>
              <a:gd name="connsiteY79" fmla="*/ 204397 h 576431"/>
              <a:gd name="connsiteX80" fmla="*/ 440957 w 629996"/>
              <a:gd name="connsiteY80" fmla="*/ 228443 h 576431"/>
              <a:gd name="connsiteX81" fmla="*/ 434712 w 629996"/>
              <a:gd name="connsiteY81" fmla="*/ 236896 h 576431"/>
              <a:gd name="connsiteX82" fmla="*/ 425053 w 629996"/>
              <a:gd name="connsiteY82" fmla="*/ 240465 h 576431"/>
              <a:gd name="connsiteX83" fmla="*/ 194829 w 629996"/>
              <a:gd name="connsiteY83" fmla="*/ 240465 h 576431"/>
              <a:gd name="connsiteX84" fmla="*/ 187258 w 629996"/>
              <a:gd name="connsiteY84" fmla="*/ 236896 h 576431"/>
              <a:gd name="connsiteX85" fmla="*/ 186499 w 629996"/>
              <a:gd name="connsiteY85" fmla="*/ 228443 h 576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629996" h="576431">
                <a:moveTo>
                  <a:pt x="620823" y="131503"/>
                </a:moveTo>
                <a:cubicBezTo>
                  <a:pt x="615531" y="124488"/>
                  <a:pt x="608077" y="119107"/>
                  <a:pt x="598469" y="115348"/>
                </a:cubicBezTo>
                <a:cubicBezTo>
                  <a:pt x="598982" y="124120"/>
                  <a:pt x="598355" y="131259"/>
                  <a:pt x="596586" y="136775"/>
                </a:cubicBezTo>
                <a:lnTo>
                  <a:pt x="482987" y="507624"/>
                </a:lnTo>
                <a:cubicBezTo>
                  <a:pt x="480963" y="514136"/>
                  <a:pt x="476543" y="519333"/>
                  <a:pt x="469735" y="523217"/>
                </a:cubicBezTo>
                <a:cubicBezTo>
                  <a:pt x="462916" y="527103"/>
                  <a:pt x="455850" y="529044"/>
                  <a:pt x="448529" y="529044"/>
                </a:cubicBezTo>
                <a:lnTo>
                  <a:pt x="99023" y="529044"/>
                </a:lnTo>
                <a:cubicBezTo>
                  <a:pt x="68730" y="529044"/>
                  <a:pt x="50557" y="520290"/>
                  <a:pt x="44496" y="502743"/>
                </a:cubicBezTo>
                <a:cubicBezTo>
                  <a:pt x="41972" y="495978"/>
                  <a:pt x="42099" y="490597"/>
                  <a:pt x="44878" y="486588"/>
                </a:cubicBezTo>
                <a:cubicBezTo>
                  <a:pt x="47652" y="482828"/>
                  <a:pt x="52448" y="480945"/>
                  <a:pt x="59268" y="480945"/>
                </a:cubicBezTo>
                <a:lnTo>
                  <a:pt x="388327" y="480945"/>
                </a:lnTo>
                <a:cubicBezTo>
                  <a:pt x="411806" y="480945"/>
                  <a:pt x="428024" y="476622"/>
                  <a:pt x="436987" y="467979"/>
                </a:cubicBezTo>
                <a:cubicBezTo>
                  <a:pt x="445957" y="459337"/>
                  <a:pt x="454978" y="440109"/>
                  <a:pt x="464061" y="410304"/>
                </a:cubicBezTo>
                <a:lnTo>
                  <a:pt x="567815" y="69882"/>
                </a:lnTo>
                <a:cubicBezTo>
                  <a:pt x="573367" y="51347"/>
                  <a:pt x="571097" y="35064"/>
                  <a:pt x="560997" y="21040"/>
                </a:cubicBezTo>
                <a:cubicBezTo>
                  <a:pt x="550897" y="7016"/>
                  <a:pt x="536511" y="0"/>
                  <a:pt x="517828" y="0"/>
                </a:cubicBezTo>
                <a:lnTo>
                  <a:pt x="229668" y="0"/>
                </a:lnTo>
                <a:cubicBezTo>
                  <a:pt x="226387" y="0"/>
                  <a:pt x="219947" y="1124"/>
                  <a:pt x="210354" y="3380"/>
                </a:cubicBezTo>
                <a:lnTo>
                  <a:pt x="210731" y="2249"/>
                </a:lnTo>
                <a:cubicBezTo>
                  <a:pt x="203662" y="749"/>
                  <a:pt x="197665" y="62"/>
                  <a:pt x="192744" y="182"/>
                </a:cubicBezTo>
                <a:cubicBezTo>
                  <a:pt x="187823" y="312"/>
                  <a:pt x="183278" y="1750"/>
                  <a:pt x="179113" y="4510"/>
                </a:cubicBezTo>
                <a:cubicBezTo>
                  <a:pt x="174948" y="7266"/>
                  <a:pt x="171601" y="10206"/>
                  <a:pt x="169078" y="13336"/>
                </a:cubicBezTo>
                <a:cubicBezTo>
                  <a:pt x="166554" y="16468"/>
                  <a:pt x="164090" y="20476"/>
                  <a:pt x="161693" y="25359"/>
                </a:cubicBezTo>
                <a:cubicBezTo>
                  <a:pt x="159299" y="30248"/>
                  <a:pt x="157277" y="34758"/>
                  <a:pt x="155636" y="38891"/>
                </a:cubicBezTo>
                <a:cubicBezTo>
                  <a:pt x="153995" y="43023"/>
                  <a:pt x="152100" y="47409"/>
                  <a:pt x="149958" y="52049"/>
                </a:cubicBezTo>
                <a:cubicBezTo>
                  <a:pt x="147810" y="56682"/>
                  <a:pt x="145733" y="60502"/>
                  <a:pt x="143711" y="63506"/>
                </a:cubicBezTo>
                <a:cubicBezTo>
                  <a:pt x="142195" y="65510"/>
                  <a:pt x="140053" y="68140"/>
                  <a:pt x="137273" y="71397"/>
                </a:cubicBezTo>
                <a:cubicBezTo>
                  <a:pt x="134500" y="74653"/>
                  <a:pt x="132227" y="77535"/>
                  <a:pt x="130460" y="80040"/>
                </a:cubicBezTo>
                <a:cubicBezTo>
                  <a:pt x="128695" y="82544"/>
                  <a:pt x="127556" y="84799"/>
                  <a:pt x="127054" y="86804"/>
                </a:cubicBezTo>
                <a:cubicBezTo>
                  <a:pt x="126553" y="89056"/>
                  <a:pt x="126802" y="92375"/>
                  <a:pt x="127812" y="96761"/>
                </a:cubicBezTo>
                <a:cubicBezTo>
                  <a:pt x="128820" y="101141"/>
                  <a:pt x="129200" y="104333"/>
                  <a:pt x="128944" y="106338"/>
                </a:cubicBezTo>
                <a:cubicBezTo>
                  <a:pt x="127936" y="115856"/>
                  <a:pt x="124464" y="127940"/>
                  <a:pt x="118534" y="142598"/>
                </a:cubicBezTo>
                <a:cubicBezTo>
                  <a:pt x="112604" y="157254"/>
                  <a:pt x="107234" y="167840"/>
                  <a:pt x="102439" y="174349"/>
                </a:cubicBezTo>
                <a:cubicBezTo>
                  <a:pt x="101430" y="175600"/>
                  <a:pt x="98655" y="178419"/>
                  <a:pt x="94110" y="182804"/>
                </a:cubicBezTo>
                <a:cubicBezTo>
                  <a:pt x="89565" y="187186"/>
                  <a:pt x="86789" y="191003"/>
                  <a:pt x="85782" y="194259"/>
                </a:cubicBezTo>
                <a:cubicBezTo>
                  <a:pt x="84772" y="195510"/>
                  <a:pt x="84708" y="199019"/>
                  <a:pt x="85591" y="204779"/>
                </a:cubicBezTo>
                <a:cubicBezTo>
                  <a:pt x="86474" y="210543"/>
                  <a:pt x="86794" y="214548"/>
                  <a:pt x="86539" y="216803"/>
                </a:cubicBezTo>
                <a:cubicBezTo>
                  <a:pt x="85525" y="225321"/>
                  <a:pt x="82375" y="236592"/>
                  <a:pt x="77071" y="250621"/>
                </a:cubicBezTo>
                <a:cubicBezTo>
                  <a:pt x="71767" y="264646"/>
                  <a:pt x="66468" y="276171"/>
                  <a:pt x="61165" y="285187"/>
                </a:cubicBezTo>
                <a:cubicBezTo>
                  <a:pt x="60410" y="286689"/>
                  <a:pt x="58267" y="289567"/>
                  <a:pt x="54728" y="293830"/>
                </a:cubicBezTo>
                <a:cubicBezTo>
                  <a:pt x="51197" y="298090"/>
                  <a:pt x="49047" y="301597"/>
                  <a:pt x="48291" y="304345"/>
                </a:cubicBezTo>
                <a:cubicBezTo>
                  <a:pt x="47787" y="306349"/>
                  <a:pt x="47854" y="309857"/>
                  <a:pt x="48482" y="314866"/>
                </a:cubicBezTo>
                <a:cubicBezTo>
                  <a:pt x="49110" y="319875"/>
                  <a:pt x="49047" y="323631"/>
                  <a:pt x="48291" y="326134"/>
                </a:cubicBezTo>
                <a:cubicBezTo>
                  <a:pt x="46274" y="335646"/>
                  <a:pt x="42486" y="347112"/>
                  <a:pt x="36932" y="360516"/>
                </a:cubicBezTo>
                <a:cubicBezTo>
                  <a:pt x="31378" y="373910"/>
                  <a:pt x="25698" y="385384"/>
                  <a:pt x="19887" y="394892"/>
                </a:cubicBezTo>
                <a:cubicBezTo>
                  <a:pt x="18378" y="397401"/>
                  <a:pt x="16290" y="400347"/>
                  <a:pt x="13643" y="403724"/>
                </a:cubicBezTo>
                <a:cubicBezTo>
                  <a:pt x="10992" y="407101"/>
                  <a:pt x="8911" y="410048"/>
                  <a:pt x="7395" y="412551"/>
                </a:cubicBezTo>
                <a:cubicBezTo>
                  <a:pt x="5881" y="415055"/>
                  <a:pt x="4871" y="417685"/>
                  <a:pt x="4365" y="420442"/>
                </a:cubicBezTo>
                <a:cubicBezTo>
                  <a:pt x="4113" y="421946"/>
                  <a:pt x="4495" y="424388"/>
                  <a:pt x="5505" y="427774"/>
                </a:cubicBezTo>
                <a:cubicBezTo>
                  <a:pt x="6513" y="431151"/>
                  <a:pt x="6893" y="433843"/>
                  <a:pt x="6637" y="435854"/>
                </a:cubicBezTo>
                <a:cubicBezTo>
                  <a:pt x="6383" y="439358"/>
                  <a:pt x="5881" y="443997"/>
                  <a:pt x="5124" y="449761"/>
                </a:cubicBezTo>
                <a:cubicBezTo>
                  <a:pt x="4365" y="455516"/>
                  <a:pt x="3985" y="458893"/>
                  <a:pt x="3985" y="459893"/>
                </a:cubicBezTo>
                <a:cubicBezTo>
                  <a:pt x="-1568" y="474928"/>
                  <a:pt x="-1319" y="490835"/>
                  <a:pt x="4743" y="507625"/>
                </a:cubicBezTo>
                <a:cubicBezTo>
                  <a:pt x="11813" y="527153"/>
                  <a:pt x="24369" y="543632"/>
                  <a:pt x="42419" y="557031"/>
                </a:cubicBezTo>
                <a:cubicBezTo>
                  <a:pt x="60470" y="570435"/>
                  <a:pt x="79210" y="577127"/>
                  <a:pt x="98651" y="577127"/>
                </a:cubicBezTo>
                <a:lnTo>
                  <a:pt x="448161" y="577127"/>
                </a:lnTo>
                <a:cubicBezTo>
                  <a:pt x="464564" y="577127"/>
                  <a:pt x="480027" y="571678"/>
                  <a:pt x="494543" y="560787"/>
                </a:cubicBezTo>
                <a:cubicBezTo>
                  <a:pt x="509059" y="549889"/>
                  <a:pt x="518718" y="536431"/>
                  <a:pt x="523506" y="520390"/>
                </a:cubicBezTo>
                <a:lnTo>
                  <a:pt x="627636" y="179977"/>
                </a:lnTo>
                <a:cubicBezTo>
                  <a:pt x="633196" y="161936"/>
                  <a:pt x="630926" y="145780"/>
                  <a:pt x="620823" y="131503"/>
                </a:cubicBezTo>
                <a:close/>
                <a:moveTo>
                  <a:pt x="217926" y="132254"/>
                </a:moveTo>
                <a:lnTo>
                  <a:pt x="225880" y="108205"/>
                </a:lnTo>
                <a:cubicBezTo>
                  <a:pt x="226888" y="104949"/>
                  <a:pt x="228969" y="102131"/>
                  <a:pt x="232126" y="99752"/>
                </a:cubicBezTo>
                <a:cubicBezTo>
                  <a:pt x="235282" y="97376"/>
                  <a:pt x="238502" y="96182"/>
                  <a:pt x="241784" y="96182"/>
                </a:cubicBezTo>
                <a:lnTo>
                  <a:pt x="472016" y="96182"/>
                </a:lnTo>
                <a:cubicBezTo>
                  <a:pt x="475548" y="96182"/>
                  <a:pt x="478071" y="97371"/>
                  <a:pt x="479587" y="99752"/>
                </a:cubicBezTo>
                <a:cubicBezTo>
                  <a:pt x="481099" y="102132"/>
                  <a:pt x="481357" y="104949"/>
                  <a:pt x="480349" y="108205"/>
                </a:cubicBezTo>
                <a:lnTo>
                  <a:pt x="472389" y="132254"/>
                </a:lnTo>
                <a:cubicBezTo>
                  <a:pt x="471376" y="135511"/>
                  <a:pt x="469303" y="138322"/>
                  <a:pt x="466138" y="140708"/>
                </a:cubicBezTo>
                <a:cubicBezTo>
                  <a:pt x="462979" y="143084"/>
                  <a:pt x="459765" y="144272"/>
                  <a:pt x="456485" y="144272"/>
                </a:cubicBezTo>
                <a:lnTo>
                  <a:pt x="226259" y="144272"/>
                </a:lnTo>
                <a:cubicBezTo>
                  <a:pt x="222723" y="144272"/>
                  <a:pt x="220201" y="143088"/>
                  <a:pt x="218685" y="140708"/>
                </a:cubicBezTo>
                <a:cubicBezTo>
                  <a:pt x="217170" y="138322"/>
                  <a:pt x="216918" y="135511"/>
                  <a:pt x="217926" y="132254"/>
                </a:cubicBezTo>
                <a:close/>
                <a:moveTo>
                  <a:pt x="186499" y="228443"/>
                </a:moveTo>
                <a:lnTo>
                  <a:pt x="194452" y="204397"/>
                </a:lnTo>
                <a:cubicBezTo>
                  <a:pt x="195460" y="201142"/>
                  <a:pt x="197543" y="198324"/>
                  <a:pt x="200697" y="195944"/>
                </a:cubicBezTo>
                <a:cubicBezTo>
                  <a:pt x="203854" y="193564"/>
                  <a:pt x="207070" y="192375"/>
                  <a:pt x="210356" y="192375"/>
                </a:cubicBezTo>
                <a:lnTo>
                  <a:pt x="440580" y="192375"/>
                </a:lnTo>
                <a:cubicBezTo>
                  <a:pt x="444116" y="192375"/>
                  <a:pt x="446644" y="193560"/>
                  <a:pt x="448156" y="195944"/>
                </a:cubicBezTo>
                <a:cubicBezTo>
                  <a:pt x="449668" y="198325"/>
                  <a:pt x="449921" y="201142"/>
                  <a:pt x="448909" y="204397"/>
                </a:cubicBezTo>
                <a:lnTo>
                  <a:pt x="440957" y="228443"/>
                </a:lnTo>
                <a:cubicBezTo>
                  <a:pt x="439950" y="231699"/>
                  <a:pt x="437866" y="234519"/>
                  <a:pt x="434712" y="236896"/>
                </a:cubicBezTo>
                <a:cubicBezTo>
                  <a:pt x="431552" y="239277"/>
                  <a:pt x="428340" y="240465"/>
                  <a:pt x="425053" y="240465"/>
                </a:cubicBezTo>
                <a:lnTo>
                  <a:pt x="194829" y="240465"/>
                </a:lnTo>
                <a:cubicBezTo>
                  <a:pt x="191295" y="240465"/>
                  <a:pt x="188771" y="239281"/>
                  <a:pt x="187258" y="236896"/>
                </a:cubicBezTo>
                <a:cubicBezTo>
                  <a:pt x="185741" y="234519"/>
                  <a:pt x="185490" y="231699"/>
                  <a:pt x="186499" y="228443"/>
                </a:cubicBezTo>
                <a:close/>
              </a:path>
            </a:pathLst>
          </a:custGeom>
          <a:solidFill>
            <a:srgbClr val="465CF9"/>
          </a:solidFill>
          <a:ln w="1323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0A2915-B700-4B85-B4CA-947D7216010E}"/>
              </a:ext>
            </a:extLst>
          </p:cNvPr>
          <p:cNvSpPr txBox="1"/>
          <p:nvPr/>
        </p:nvSpPr>
        <p:spPr>
          <a:xfrm>
            <a:off x="708605" y="2541285"/>
            <a:ext cx="116623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Employee Attrition Analysis</a:t>
            </a:r>
            <a:endParaRPr lang="en-ID" sz="6600" dirty="0">
              <a:solidFill>
                <a:srgbClr val="FFBC4B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0528DF6-E224-44F0-80DE-C7D0B7DECC10}"/>
              </a:ext>
            </a:extLst>
          </p:cNvPr>
          <p:cNvSpPr/>
          <p:nvPr/>
        </p:nvSpPr>
        <p:spPr>
          <a:xfrm>
            <a:off x="7226423" y="-115649"/>
            <a:ext cx="4965577" cy="3027754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8892CDE-D1FF-47D6-8681-6BCC625EE919}"/>
              </a:ext>
            </a:extLst>
          </p:cNvPr>
          <p:cNvSpPr/>
          <p:nvPr/>
        </p:nvSpPr>
        <p:spPr>
          <a:xfrm flipH="1">
            <a:off x="10031767" y="4387298"/>
            <a:ext cx="2160233" cy="2470701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49BA7B1-EF05-4C08-8ED2-0CEDDE85868F}"/>
              </a:ext>
            </a:extLst>
          </p:cNvPr>
          <p:cNvSpPr/>
          <p:nvPr/>
        </p:nvSpPr>
        <p:spPr>
          <a:xfrm rot="5400000" flipH="1">
            <a:off x="1045344" y="3881762"/>
            <a:ext cx="1930893" cy="4021584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01F1FD-F742-4F91-9D60-D4CA09729872}"/>
              </a:ext>
            </a:extLst>
          </p:cNvPr>
          <p:cNvSpPr txBox="1"/>
          <p:nvPr/>
        </p:nvSpPr>
        <p:spPr>
          <a:xfrm>
            <a:off x="3607698" y="5099429"/>
            <a:ext cx="1195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Presenter</a:t>
            </a:r>
            <a:r>
              <a:rPr lang="zh-CN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：</a:t>
            </a:r>
            <a:endParaRPr lang="en-US" altLang="zh-CN" sz="1200" b="1" dirty="0">
              <a:solidFill>
                <a:schemeClr val="tx1">
                  <a:lumMod val="50000"/>
                  <a:lumOff val="50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Andrew Peng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57F368A-6295-4FC0-9D03-11835ADEE234}"/>
              </a:ext>
            </a:extLst>
          </p:cNvPr>
          <p:cNvSpPr/>
          <p:nvPr/>
        </p:nvSpPr>
        <p:spPr>
          <a:xfrm>
            <a:off x="5531193" y="5170464"/>
            <a:ext cx="159797" cy="159797"/>
          </a:xfrm>
          <a:prstGeom prst="ellipse">
            <a:avLst/>
          </a:pr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3D0086E-2EBA-4D63-B159-732D7B82E7D0}"/>
              </a:ext>
            </a:extLst>
          </p:cNvPr>
          <p:cNvSpPr/>
          <p:nvPr/>
        </p:nvSpPr>
        <p:spPr>
          <a:xfrm>
            <a:off x="3389825" y="5170463"/>
            <a:ext cx="159797" cy="159797"/>
          </a:xfrm>
          <a:prstGeom prst="ellipse">
            <a:avLst/>
          </a:pr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4" name="TextBox 2">
            <a:extLst>
              <a:ext uri="{FF2B5EF4-FFF2-40B4-BE49-F238E27FC236}">
                <a16:creationId xmlns:a16="http://schemas.microsoft.com/office/drawing/2014/main" id="{1BF9CF2F-E11F-4392-AA31-3F2518F5BC39}"/>
              </a:ext>
            </a:extLst>
          </p:cNvPr>
          <p:cNvSpPr txBox="1"/>
          <p:nvPr/>
        </p:nvSpPr>
        <p:spPr>
          <a:xfrm>
            <a:off x="3304629" y="3766406"/>
            <a:ext cx="4453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ea typeface="思源黑体 CN Light" panose="020B0300000000000000" pitchFamily="34" charset="-122"/>
              </a:rPr>
              <a:t>MSDS-6303 Project - CaseStudy2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思源黑体 CN Light" panose="020B0300000000000000" pitchFamily="34" charset="-122"/>
            </a:endParaRPr>
          </a:p>
        </p:txBody>
      </p:sp>
      <p:sp>
        <p:nvSpPr>
          <p:cNvPr id="17" name="TextBox 8">
            <a:extLst>
              <a:ext uri="{FF2B5EF4-FFF2-40B4-BE49-F238E27FC236}">
                <a16:creationId xmlns:a16="http://schemas.microsoft.com/office/drawing/2014/main" id="{A7B0EAF1-BFB4-407C-884A-FF214950DE91}"/>
              </a:ext>
            </a:extLst>
          </p:cNvPr>
          <p:cNvSpPr txBox="1"/>
          <p:nvPr/>
        </p:nvSpPr>
        <p:spPr>
          <a:xfrm>
            <a:off x="5892774" y="5099429"/>
            <a:ext cx="1195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Date:</a:t>
            </a:r>
          </a:p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2022.12.11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Freeform: Shape 21">
            <a:extLst>
              <a:ext uri="{FF2B5EF4-FFF2-40B4-BE49-F238E27FC236}">
                <a16:creationId xmlns:a16="http://schemas.microsoft.com/office/drawing/2014/main" id="{8954BB9B-CAED-20D0-0551-FB68E8559E46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7087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12" grpId="0" animBg="1"/>
      <p:bldP spid="13" grpId="0" animBg="1"/>
      <p:bldP spid="15" grpId="0" animBg="1"/>
      <p:bldP spid="9" grpId="0"/>
      <p:bldP spid="4" grpId="0" animBg="1"/>
      <p:bldP spid="11" grpId="0" animBg="1"/>
      <p:bldP spid="14" grpId="0"/>
      <p:bldP spid="17" grpId="0"/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233C53-8B10-B597-9991-E34411A401DE}"/>
              </a:ext>
            </a:extLst>
          </p:cNvPr>
          <p:cNvSpPr/>
          <p:nvPr/>
        </p:nvSpPr>
        <p:spPr>
          <a:xfrm>
            <a:off x="0" y="0"/>
            <a:ext cx="34923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b="1" dirty="0"/>
              <a:t>Job Specific Trends:</a:t>
            </a:r>
          </a:p>
          <a:p>
            <a:endParaRPr lang="en-ID" b="1" dirty="0"/>
          </a:p>
          <a:p>
            <a:endParaRPr lang="en-ID" b="1" dirty="0"/>
          </a:p>
        </p:txBody>
      </p:sp>
      <p:pic>
        <p:nvPicPr>
          <p:cNvPr id="6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693EC9C4-FCB2-5AE2-490F-FEDF0FC5C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3169"/>
            <a:ext cx="12192000" cy="458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68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" name="文本框 7">
            <a:extLst>
              <a:ext uri="{FF2B5EF4-FFF2-40B4-BE49-F238E27FC236}">
                <a16:creationId xmlns:a16="http://schemas.microsoft.com/office/drawing/2014/main" id="{3219966C-399E-F29A-2C71-4F67195637B6}"/>
              </a:ext>
            </a:extLst>
          </p:cNvPr>
          <p:cNvSpPr txBox="1"/>
          <p:nvPr/>
        </p:nvSpPr>
        <p:spPr>
          <a:xfrm>
            <a:off x="1292867" y="520713"/>
            <a:ext cx="5394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Modeling and Prediction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6" name="组合 32">
            <a:extLst>
              <a:ext uri="{FF2B5EF4-FFF2-40B4-BE49-F238E27FC236}">
                <a16:creationId xmlns:a16="http://schemas.microsoft.com/office/drawing/2014/main" id="{89B8552C-15C5-6A96-CF03-6F4E356A93B5}"/>
              </a:ext>
            </a:extLst>
          </p:cNvPr>
          <p:cNvGrpSpPr/>
          <p:nvPr/>
        </p:nvGrpSpPr>
        <p:grpSpPr>
          <a:xfrm>
            <a:off x="250187" y="567107"/>
            <a:ext cx="688420" cy="688418"/>
            <a:chOff x="4925507" y="3643863"/>
            <a:chExt cx="688420" cy="688418"/>
          </a:xfrm>
        </p:grpSpPr>
        <p:sp>
          <p:nvSpPr>
            <p:cNvPr id="7" name="椭圆 27">
              <a:extLst>
                <a:ext uri="{FF2B5EF4-FFF2-40B4-BE49-F238E27FC236}">
                  <a16:creationId xmlns:a16="http://schemas.microsoft.com/office/drawing/2014/main" id="{B31D25B2-65BA-0CEB-8193-25B2A85AA4CF}"/>
                </a:ext>
              </a:extLst>
            </p:cNvPr>
            <p:cNvSpPr/>
            <p:nvPr/>
          </p:nvSpPr>
          <p:spPr>
            <a:xfrm>
              <a:off x="4925507" y="3643863"/>
              <a:ext cx="688420" cy="688418"/>
            </a:xfrm>
            <a:prstGeom prst="ellipse">
              <a:avLst/>
            </a:prstGeom>
            <a:solidFill>
              <a:srgbClr val="465C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28">
              <a:extLst>
                <a:ext uri="{FF2B5EF4-FFF2-40B4-BE49-F238E27FC236}">
                  <a16:creationId xmlns:a16="http://schemas.microsoft.com/office/drawing/2014/main" id="{4DF95DCF-A8FE-4CAC-AA33-09341CC7BC01}"/>
                </a:ext>
              </a:extLst>
            </p:cNvPr>
            <p:cNvSpPr txBox="1"/>
            <p:nvPr/>
          </p:nvSpPr>
          <p:spPr>
            <a:xfrm>
              <a:off x="4925508" y="3726462"/>
              <a:ext cx="6884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03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sp>
        <p:nvSpPr>
          <p:cNvPr id="9" name="矩形 26">
            <a:extLst>
              <a:ext uri="{FF2B5EF4-FFF2-40B4-BE49-F238E27FC236}">
                <a16:creationId xmlns:a16="http://schemas.microsoft.com/office/drawing/2014/main" id="{2DF78A54-1F15-33E8-17E9-1FFB6D79F31C}"/>
              </a:ext>
            </a:extLst>
          </p:cNvPr>
          <p:cNvSpPr/>
          <p:nvPr/>
        </p:nvSpPr>
        <p:spPr>
          <a:xfrm>
            <a:off x="1118315" y="1280849"/>
            <a:ext cx="2108335" cy="418835"/>
          </a:xfrm>
          <a:prstGeom prst="rect">
            <a:avLst/>
          </a:pr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KNN Model</a:t>
            </a:r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0" name="TextBox 48">
            <a:extLst>
              <a:ext uri="{FF2B5EF4-FFF2-40B4-BE49-F238E27FC236}">
                <a16:creationId xmlns:a16="http://schemas.microsoft.com/office/drawing/2014/main" id="{0C08EB6B-86D7-4097-20B1-409458195F70}"/>
              </a:ext>
            </a:extLst>
          </p:cNvPr>
          <p:cNvSpPr txBox="1"/>
          <p:nvPr/>
        </p:nvSpPr>
        <p:spPr>
          <a:xfrm>
            <a:off x="938606" y="1929137"/>
            <a:ext cx="5033620" cy="2885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K-Nearest Neighbors Algorithm – a classifier uses proximity to make classifications or predictions about the grouping of an individual data point. 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ID" sz="1700" dirty="0">
                <a:ea typeface="思源黑体 CN Light" panose="020B0300000000000000" pitchFamily="34" charset="-122"/>
                <a:cs typeface="Open Sans" panose="020B0606030504020204" pitchFamily="34" charset="0"/>
              </a:rPr>
              <a:t>For this model, tested 100 iterations for best fit K values on a 70/30 split of data.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ID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en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Accuracy = 92.27%</a:t>
            </a:r>
          </a:p>
          <a:p>
            <a:pPr>
              <a:lnSpc>
                <a:spcPct val="130000"/>
              </a:lnSpc>
            </a:pPr>
            <a:r>
              <a:rPr lang="en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Specificity = 99.11%</a:t>
            </a:r>
          </a:p>
          <a:p>
            <a:pPr>
              <a:lnSpc>
                <a:spcPct val="130000"/>
              </a:lnSpc>
            </a:pPr>
            <a:r>
              <a:rPr lang="en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Sensitivity = 93.21%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6417CE7-00FB-6F54-5B8A-3A789B49D4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7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085B270B-9219-AB6B-341A-2F6606035B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1664595"/>
            <a:ext cx="6096002" cy="1764406"/>
          </a:xfrm>
          <a:prstGeom prst="rect">
            <a:avLst/>
          </a:prstGeom>
        </p:spPr>
      </p:pic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7FD1C0C5-436B-D3A6-0EEF-D0F15C722B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6" y="3105905"/>
            <a:ext cx="6096002" cy="1764406"/>
          </a:xfrm>
          <a:prstGeom prst="rect">
            <a:avLst/>
          </a:prstGeom>
        </p:spPr>
      </p:pic>
      <p:pic>
        <p:nvPicPr>
          <p:cNvPr id="21" name="Picture 20" descr="Chart, scatter chart&#10;&#10;Description automatically generated">
            <a:extLst>
              <a:ext uri="{FF2B5EF4-FFF2-40B4-BE49-F238E27FC236}">
                <a16:creationId xmlns:a16="http://schemas.microsoft.com/office/drawing/2014/main" id="{9BD85C97-7A91-350F-C744-AE935490B5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8" y="4754911"/>
            <a:ext cx="6096002" cy="176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569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9" grpId="0" animBg="1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" name="文本框 7">
            <a:extLst>
              <a:ext uri="{FF2B5EF4-FFF2-40B4-BE49-F238E27FC236}">
                <a16:creationId xmlns:a16="http://schemas.microsoft.com/office/drawing/2014/main" id="{3219966C-399E-F29A-2C71-4F67195637B6}"/>
              </a:ext>
            </a:extLst>
          </p:cNvPr>
          <p:cNvSpPr txBox="1"/>
          <p:nvPr/>
        </p:nvSpPr>
        <p:spPr>
          <a:xfrm>
            <a:off x="1292867" y="520713"/>
            <a:ext cx="5394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Modeling and Prediction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6" name="组合 32">
            <a:extLst>
              <a:ext uri="{FF2B5EF4-FFF2-40B4-BE49-F238E27FC236}">
                <a16:creationId xmlns:a16="http://schemas.microsoft.com/office/drawing/2014/main" id="{89B8552C-15C5-6A96-CF03-6F4E356A93B5}"/>
              </a:ext>
            </a:extLst>
          </p:cNvPr>
          <p:cNvGrpSpPr/>
          <p:nvPr/>
        </p:nvGrpSpPr>
        <p:grpSpPr>
          <a:xfrm>
            <a:off x="250187" y="567107"/>
            <a:ext cx="688420" cy="688418"/>
            <a:chOff x="4925507" y="3643863"/>
            <a:chExt cx="688420" cy="688418"/>
          </a:xfrm>
        </p:grpSpPr>
        <p:sp>
          <p:nvSpPr>
            <p:cNvPr id="7" name="椭圆 27">
              <a:extLst>
                <a:ext uri="{FF2B5EF4-FFF2-40B4-BE49-F238E27FC236}">
                  <a16:creationId xmlns:a16="http://schemas.microsoft.com/office/drawing/2014/main" id="{B31D25B2-65BA-0CEB-8193-25B2A85AA4CF}"/>
                </a:ext>
              </a:extLst>
            </p:cNvPr>
            <p:cNvSpPr/>
            <p:nvPr/>
          </p:nvSpPr>
          <p:spPr>
            <a:xfrm>
              <a:off x="4925507" y="3643863"/>
              <a:ext cx="688420" cy="688418"/>
            </a:xfrm>
            <a:prstGeom prst="ellipse">
              <a:avLst/>
            </a:prstGeom>
            <a:solidFill>
              <a:srgbClr val="465C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28">
              <a:extLst>
                <a:ext uri="{FF2B5EF4-FFF2-40B4-BE49-F238E27FC236}">
                  <a16:creationId xmlns:a16="http://schemas.microsoft.com/office/drawing/2014/main" id="{4DF95DCF-A8FE-4CAC-AA33-09341CC7BC01}"/>
                </a:ext>
              </a:extLst>
            </p:cNvPr>
            <p:cNvSpPr txBox="1"/>
            <p:nvPr/>
          </p:nvSpPr>
          <p:spPr>
            <a:xfrm>
              <a:off x="4925508" y="3726462"/>
              <a:ext cx="6884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03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sp>
        <p:nvSpPr>
          <p:cNvPr id="9" name="矩形 26">
            <a:extLst>
              <a:ext uri="{FF2B5EF4-FFF2-40B4-BE49-F238E27FC236}">
                <a16:creationId xmlns:a16="http://schemas.microsoft.com/office/drawing/2014/main" id="{2DF78A54-1F15-33E8-17E9-1FFB6D79F31C}"/>
              </a:ext>
            </a:extLst>
          </p:cNvPr>
          <p:cNvSpPr/>
          <p:nvPr/>
        </p:nvSpPr>
        <p:spPr>
          <a:xfrm>
            <a:off x="1118315" y="1280849"/>
            <a:ext cx="2913858" cy="418835"/>
          </a:xfrm>
          <a:prstGeom prst="rect">
            <a:avLst/>
          </a:pr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Naive Bayes Model</a:t>
            </a:r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0" name="TextBox 48">
            <a:extLst>
              <a:ext uri="{FF2B5EF4-FFF2-40B4-BE49-F238E27FC236}">
                <a16:creationId xmlns:a16="http://schemas.microsoft.com/office/drawing/2014/main" id="{0C08EB6B-86D7-4097-20B1-409458195F70}"/>
              </a:ext>
            </a:extLst>
          </p:cNvPr>
          <p:cNvSpPr txBox="1"/>
          <p:nvPr/>
        </p:nvSpPr>
        <p:spPr>
          <a:xfrm>
            <a:off x="916553" y="1857851"/>
            <a:ext cx="5033620" cy="286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Naive Bayes Model – a classifier </a:t>
            </a:r>
            <a:r>
              <a:rPr lang="en-US" dirty="0"/>
              <a:t>applying Bayes' theorem with strong (naive) independence assumptions between the features.</a:t>
            </a:r>
            <a:endParaRPr lang="zh-CN" altLang="en-US" sz="16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ID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en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Accuracy = 99.97%</a:t>
            </a:r>
          </a:p>
          <a:p>
            <a:pPr>
              <a:lnSpc>
                <a:spcPct val="130000"/>
              </a:lnSpc>
            </a:pPr>
            <a:r>
              <a:rPr lang="en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Specificity = 100%</a:t>
            </a:r>
          </a:p>
          <a:p>
            <a:pPr>
              <a:lnSpc>
                <a:spcPct val="130000"/>
              </a:lnSpc>
            </a:pPr>
            <a:r>
              <a:rPr lang="en-ID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Open Sans" panose="020B0606030504020204" pitchFamily="34" charset="0"/>
              </a:rPr>
              <a:t>Sensitivity = 99.96%</a:t>
            </a:r>
          </a:p>
          <a:p>
            <a:pPr>
              <a:lnSpc>
                <a:spcPct val="130000"/>
              </a:lnSpc>
            </a:pPr>
            <a:endParaRPr lang="en-ID" sz="14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6417CE7-00FB-6F54-5B8A-3A789B49D4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6E992D37-6E28-DC8E-3A1A-6DFCDF404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706" y="6561"/>
            <a:ext cx="4037474" cy="2351049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DD8362A2-9AE3-8140-07D0-E4F9AE2F41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111" y="2240484"/>
            <a:ext cx="4252913" cy="2476500"/>
          </a:xfrm>
          <a:prstGeom prst="rect">
            <a:avLst/>
          </a:prstGeom>
        </p:spPr>
      </p:pic>
      <p:pic>
        <p:nvPicPr>
          <p:cNvPr id="16" name="Picture 15" descr="Chart, box and whisker chart&#10;&#10;Description automatically generated">
            <a:extLst>
              <a:ext uri="{FF2B5EF4-FFF2-40B4-BE49-F238E27FC236}">
                <a16:creationId xmlns:a16="http://schemas.microsoft.com/office/drawing/2014/main" id="{37B2993B-254C-069F-7F28-CBD68D21D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497" y="4482041"/>
            <a:ext cx="4037474" cy="23510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2F4BB98-789A-52D2-A985-26DFF765AFA1}"/>
              </a:ext>
            </a:extLst>
          </p:cNvPr>
          <p:cNvSpPr/>
          <p:nvPr/>
        </p:nvSpPr>
        <p:spPr>
          <a:xfrm>
            <a:off x="3020487" y="3255868"/>
            <a:ext cx="34923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b="1" dirty="0">
                <a:ea typeface="Cambria" panose="02040503050406030204" pitchFamily="18" charset="0"/>
                <a:cs typeface="Times New Roman" panose="02020603050405020304" pitchFamily="18" charset="0"/>
              </a:rPr>
              <a:t>Prediction Model for Attrition:</a:t>
            </a:r>
          </a:p>
          <a:p>
            <a:endParaRPr lang="en-US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US" sz="1800" dirty="0"/>
              <a:t>The results from the “Competition Set” for classifying </a:t>
            </a:r>
            <a:r>
              <a:rPr lang="en-ID" b="1" dirty="0">
                <a:ea typeface="Cambria" panose="02040503050406030204" pitchFamily="18" charset="0"/>
                <a:cs typeface="Times New Roman" panose="02020603050405020304" pitchFamily="18" charset="0"/>
              </a:rPr>
              <a:t>Attrition</a:t>
            </a:r>
            <a:r>
              <a:rPr lang="en-US" sz="1800" dirty="0"/>
              <a:t> are provided for your review in a file named </a:t>
            </a:r>
            <a:r>
              <a:rPr lang="en-US" dirty="0"/>
              <a:t>“</a:t>
            </a:r>
            <a:r>
              <a:rPr lang="en-US" b="1" dirty="0">
                <a:solidFill>
                  <a:schemeClr val="accent1"/>
                </a:solidFill>
              </a:rPr>
              <a:t>Case2PredictionsPeng </a:t>
            </a:r>
            <a:r>
              <a:rPr lang="en-ID" b="1" dirty="0">
                <a:solidFill>
                  <a:schemeClr val="accent1"/>
                </a:solidFill>
              </a:rPr>
              <a:t>Attrition</a:t>
            </a:r>
            <a:r>
              <a:rPr lang="en-US" b="1" dirty="0">
                <a:solidFill>
                  <a:schemeClr val="accent1"/>
                </a:solidFill>
              </a:rPr>
              <a:t>.csv”</a:t>
            </a:r>
          </a:p>
          <a:p>
            <a:endParaRPr lang="en-ID" dirty="0"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8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9" grpId="0" animBg="1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8CC4E82-CE58-5CA4-72A7-B63B1B6D11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73E9F4-4F48-A0E2-F457-504040F5FE4D}"/>
              </a:ext>
            </a:extLst>
          </p:cNvPr>
          <p:cNvSpPr/>
          <p:nvPr/>
        </p:nvSpPr>
        <p:spPr>
          <a:xfrm>
            <a:off x="10546672" y="0"/>
            <a:ext cx="1645327" cy="6858000"/>
          </a:xfrm>
          <a:prstGeom prst="rect">
            <a:avLst/>
          </a:pr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6" name="图片占位符 4" descr="图片包含 图形用户界面&#10;&#10;描述已自动生成">
            <a:extLst>
              <a:ext uri="{FF2B5EF4-FFF2-40B4-BE49-F238E27FC236}">
                <a16:creationId xmlns:a16="http://schemas.microsoft.com/office/drawing/2014/main" id="{A246C569-1456-C620-E937-AD9EF240F7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9" b="2969"/>
          <a:stretch>
            <a:fillRect/>
          </a:stretch>
        </p:blipFill>
        <p:spPr>
          <a:xfrm>
            <a:off x="7105362" y="1396206"/>
            <a:ext cx="6483349" cy="4065588"/>
          </a:xfrm>
          <a:custGeom>
            <a:avLst/>
            <a:gdLst>
              <a:gd name="connsiteX0" fmla="*/ 0 w 3046976"/>
              <a:gd name="connsiteY0" fmla="*/ 0 h 2021840"/>
              <a:gd name="connsiteX1" fmla="*/ 3046976 w 3046976"/>
              <a:gd name="connsiteY1" fmla="*/ 0 h 2021840"/>
              <a:gd name="connsiteX2" fmla="*/ 3046976 w 3046976"/>
              <a:gd name="connsiteY2" fmla="*/ 2021840 h 2021840"/>
              <a:gd name="connsiteX3" fmla="*/ 0 w 3046976"/>
              <a:gd name="connsiteY3" fmla="*/ 2021840 h 2021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6976" h="2021840">
                <a:moveTo>
                  <a:pt x="0" y="0"/>
                </a:moveTo>
                <a:lnTo>
                  <a:pt x="3046976" y="0"/>
                </a:lnTo>
                <a:lnTo>
                  <a:pt x="3046976" y="2021840"/>
                </a:lnTo>
                <a:lnTo>
                  <a:pt x="0" y="2021840"/>
                </a:lnTo>
                <a:close/>
              </a:path>
            </a:pathLst>
          </a:cu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788E6B5-51BC-65CC-460B-50A2128B3C33}"/>
              </a:ext>
            </a:extLst>
          </p:cNvPr>
          <p:cNvSpPr/>
          <p:nvPr/>
        </p:nvSpPr>
        <p:spPr>
          <a:xfrm flipV="1">
            <a:off x="1" y="0"/>
            <a:ext cx="596899" cy="1301985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0C9CA5-0722-CFBD-58DB-D86FEDFE6C7F}"/>
              </a:ext>
            </a:extLst>
          </p:cNvPr>
          <p:cNvSpPr/>
          <p:nvPr/>
        </p:nvSpPr>
        <p:spPr>
          <a:xfrm>
            <a:off x="596900" y="143219"/>
            <a:ext cx="349234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b="1" dirty="0">
                <a:ea typeface="Cambria" panose="02040503050406030204" pitchFamily="18" charset="0"/>
                <a:cs typeface="Times New Roman" panose="02020603050405020304" pitchFamily="18" charset="0"/>
              </a:rPr>
              <a:t>Prediction Model for Salary:</a:t>
            </a:r>
          </a:p>
          <a:p>
            <a:r>
              <a:rPr lang="en-US" dirty="0">
                <a:ea typeface="Cambria" panose="02040503050406030204" pitchFamily="18" charset="0"/>
                <a:cs typeface="Times New Roman" panose="02020603050405020304" pitchFamily="18" charset="0"/>
              </a:rPr>
              <a:t>RMSE = 1145.198</a:t>
            </a:r>
          </a:p>
          <a:p>
            <a:endParaRPr lang="en-US" dirty="0"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US" sz="1800" dirty="0"/>
              <a:t>The results from the “Competition Set” for classifying </a:t>
            </a:r>
            <a:r>
              <a:rPr lang="en-US" sz="1800" dirty="0" err="1"/>
              <a:t>Salaray</a:t>
            </a:r>
            <a:r>
              <a:rPr lang="en-US" sz="1800" dirty="0"/>
              <a:t> are provided for your review in a file named </a:t>
            </a:r>
            <a:r>
              <a:rPr lang="en-US" dirty="0"/>
              <a:t>“</a:t>
            </a:r>
            <a:r>
              <a:rPr lang="en-US" b="1" dirty="0">
                <a:solidFill>
                  <a:schemeClr val="accent1"/>
                </a:solidFill>
              </a:rPr>
              <a:t>Case2PredictionsPeng </a:t>
            </a:r>
            <a:r>
              <a:rPr lang="en-US" b="1" dirty="0">
                <a:solidFill>
                  <a:schemeClr val="accent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Salary</a:t>
            </a:r>
            <a:r>
              <a:rPr lang="en-US" b="1" dirty="0">
                <a:solidFill>
                  <a:schemeClr val="accent1"/>
                </a:solidFill>
              </a:rPr>
              <a:t>.csv</a:t>
            </a:r>
            <a:r>
              <a:rPr lang="en-US" dirty="0">
                <a:solidFill>
                  <a:schemeClr val="accent1"/>
                </a:solidFill>
              </a:rPr>
              <a:t>”</a:t>
            </a:r>
          </a:p>
          <a:p>
            <a:endParaRPr lang="en-ID" dirty="0"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B5CF272-DAF5-5308-0356-7BBD44069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12" y="2867025"/>
            <a:ext cx="6457950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A6417CE7-00FB-6F54-5B8A-3A789B49D4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文本框 8">
            <a:extLst>
              <a:ext uri="{FF2B5EF4-FFF2-40B4-BE49-F238E27FC236}">
                <a16:creationId xmlns:a16="http://schemas.microsoft.com/office/drawing/2014/main" id="{BAB50035-C500-3103-0F02-8BC83DC158D7}"/>
              </a:ext>
            </a:extLst>
          </p:cNvPr>
          <p:cNvSpPr txBox="1"/>
          <p:nvPr/>
        </p:nvSpPr>
        <p:spPr>
          <a:xfrm>
            <a:off x="1473123" y="496461"/>
            <a:ext cx="255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Conclusion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13" name="组合 31">
            <a:extLst>
              <a:ext uri="{FF2B5EF4-FFF2-40B4-BE49-F238E27FC236}">
                <a16:creationId xmlns:a16="http://schemas.microsoft.com/office/drawing/2014/main" id="{D76D8E02-457A-8CCD-059D-37FF279BAD4F}"/>
              </a:ext>
            </a:extLst>
          </p:cNvPr>
          <p:cNvGrpSpPr/>
          <p:nvPr/>
        </p:nvGrpSpPr>
        <p:grpSpPr>
          <a:xfrm>
            <a:off x="430443" y="592431"/>
            <a:ext cx="688420" cy="688418"/>
            <a:chOff x="4925507" y="4657652"/>
            <a:chExt cx="688420" cy="688418"/>
          </a:xfrm>
        </p:grpSpPr>
        <p:sp>
          <p:nvSpPr>
            <p:cNvPr id="15" name="椭圆 29">
              <a:extLst>
                <a:ext uri="{FF2B5EF4-FFF2-40B4-BE49-F238E27FC236}">
                  <a16:creationId xmlns:a16="http://schemas.microsoft.com/office/drawing/2014/main" id="{94FA8A96-2047-D6F2-880E-90CE93CA308D}"/>
                </a:ext>
              </a:extLst>
            </p:cNvPr>
            <p:cNvSpPr/>
            <p:nvPr/>
          </p:nvSpPr>
          <p:spPr>
            <a:xfrm>
              <a:off x="4925507" y="4657652"/>
              <a:ext cx="688420" cy="688418"/>
            </a:xfrm>
            <a:prstGeom prst="ellipse">
              <a:avLst/>
            </a:prstGeom>
            <a:solidFill>
              <a:srgbClr val="465C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30">
              <a:extLst>
                <a:ext uri="{FF2B5EF4-FFF2-40B4-BE49-F238E27FC236}">
                  <a16:creationId xmlns:a16="http://schemas.microsoft.com/office/drawing/2014/main" id="{3CEC23A6-15F2-E8A5-A2F7-023B9A497AF0}"/>
                </a:ext>
              </a:extLst>
            </p:cNvPr>
            <p:cNvSpPr txBox="1"/>
            <p:nvPr/>
          </p:nvSpPr>
          <p:spPr>
            <a:xfrm>
              <a:off x="4925508" y="4740251"/>
              <a:ext cx="6884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04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sp>
        <p:nvSpPr>
          <p:cNvPr id="19" name="TextBox 48">
            <a:extLst>
              <a:ext uri="{FF2B5EF4-FFF2-40B4-BE49-F238E27FC236}">
                <a16:creationId xmlns:a16="http://schemas.microsoft.com/office/drawing/2014/main" id="{331CAC06-9FF2-6D68-C8A4-80235C21F706}"/>
              </a:ext>
            </a:extLst>
          </p:cNvPr>
          <p:cNvSpPr txBox="1"/>
          <p:nvPr/>
        </p:nvSpPr>
        <p:spPr>
          <a:xfrm>
            <a:off x="1118862" y="1811045"/>
            <a:ext cx="9692671" cy="1272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1600" dirty="0">
                <a:ea typeface="思源黑体 CN Bold" panose="020B0800000000000000" pitchFamily="34" charset="-122"/>
              </a:rPr>
              <a:t>Top 3 factors contributing to Attrition: </a:t>
            </a:r>
            <a:r>
              <a:rPr lang="en-US" sz="1600" dirty="0">
                <a:ea typeface="Cambria" panose="02040503050406030204" pitchFamily="18" charset="0"/>
                <a:cs typeface="Times New Roman" panose="02020603050405020304" pitchFamily="18" charset="0"/>
              </a:rPr>
              <a:t>Overtime, Martial Status, and Age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ea typeface="思源黑体 CN Bold" panose="020B0800000000000000" pitchFamily="34" charset="-122"/>
              </a:rPr>
              <a:t>KNN and Naïve Bayes models both worked well. Reasons can be further examined 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ea typeface="思源黑体 CN Bold" panose="020B0800000000000000" pitchFamily="34" charset="-122"/>
              </a:rPr>
              <a:t>Job Specific trends are explored with boxplot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ea typeface="思源黑体 CN Bold" panose="020B0800000000000000" pitchFamily="34" charset="-122"/>
              </a:rPr>
              <a:t>Additional model can be built to predict factors such as salary</a:t>
            </a:r>
            <a:endParaRPr lang="zh-CN" altLang="en-US" sz="1600" dirty="0"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0152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0260CDEE-7A03-4D70-8780-BECEA55CE36B}"/>
              </a:ext>
            </a:extLst>
          </p:cNvPr>
          <p:cNvSpPr txBox="1"/>
          <p:nvPr/>
        </p:nvSpPr>
        <p:spPr>
          <a:xfrm>
            <a:off x="5919951" y="1518657"/>
            <a:ext cx="36520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Objectives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8A6B771-AF4A-492E-AD32-993FAF4171F8}"/>
              </a:ext>
            </a:extLst>
          </p:cNvPr>
          <p:cNvSpPr txBox="1"/>
          <p:nvPr/>
        </p:nvSpPr>
        <p:spPr>
          <a:xfrm>
            <a:off x="5919952" y="2663304"/>
            <a:ext cx="36520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Approach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887E904-A361-4F9E-83BC-5DF1C345636D}"/>
              </a:ext>
            </a:extLst>
          </p:cNvPr>
          <p:cNvSpPr txBox="1"/>
          <p:nvPr/>
        </p:nvSpPr>
        <p:spPr>
          <a:xfrm>
            <a:off x="5919952" y="3770689"/>
            <a:ext cx="5394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Modeling and Prediction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CD882C1-D38A-4A82-9EFC-1C5626C0D6C6}"/>
              </a:ext>
            </a:extLst>
          </p:cNvPr>
          <p:cNvSpPr txBox="1"/>
          <p:nvPr/>
        </p:nvSpPr>
        <p:spPr>
          <a:xfrm>
            <a:off x="5919952" y="4816704"/>
            <a:ext cx="255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Conclusion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967B5FC4-2CA7-4916-9FD6-F0AAEA26A140}"/>
              </a:ext>
            </a:extLst>
          </p:cNvPr>
          <p:cNvGrpSpPr/>
          <p:nvPr/>
        </p:nvGrpSpPr>
        <p:grpSpPr>
          <a:xfrm>
            <a:off x="4877272" y="1625899"/>
            <a:ext cx="688420" cy="688418"/>
            <a:chOff x="4925507" y="1600201"/>
            <a:chExt cx="688420" cy="68841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6CAA464-27F1-4AD6-AD65-1C746D6C17C3}"/>
                </a:ext>
              </a:extLst>
            </p:cNvPr>
            <p:cNvSpPr/>
            <p:nvPr/>
          </p:nvSpPr>
          <p:spPr>
            <a:xfrm>
              <a:off x="4925507" y="1600201"/>
              <a:ext cx="688420" cy="688418"/>
            </a:xfrm>
            <a:prstGeom prst="ellipse">
              <a:avLst/>
            </a:prstGeom>
            <a:solidFill>
              <a:srgbClr val="465C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A95A2AC-D758-4548-92D7-D9A06F466D43}"/>
                </a:ext>
              </a:extLst>
            </p:cNvPr>
            <p:cNvSpPr txBox="1"/>
            <p:nvPr/>
          </p:nvSpPr>
          <p:spPr>
            <a:xfrm>
              <a:off x="4925508" y="1682800"/>
              <a:ext cx="6884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01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D0C37CD0-697C-43E4-A1E6-0500F0AAF28A}"/>
              </a:ext>
            </a:extLst>
          </p:cNvPr>
          <p:cNvGrpSpPr/>
          <p:nvPr/>
        </p:nvGrpSpPr>
        <p:grpSpPr>
          <a:xfrm>
            <a:off x="4877272" y="2721491"/>
            <a:ext cx="688420" cy="688418"/>
            <a:chOff x="4925507" y="2622032"/>
            <a:chExt cx="688420" cy="688418"/>
          </a:xfrm>
        </p:grpSpPr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2CDEDA33-37D4-4CCA-B5C1-0B9B2D968690}"/>
                </a:ext>
              </a:extLst>
            </p:cNvPr>
            <p:cNvSpPr/>
            <p:nvPr/>
          </p:nvSpPr>
          <p:spPr>
            <a:xfrm>
              <a:off x="4925507" y="2622032"/>
              <a:ext cx="688420" cy="688418"/>
            </a:xfrm>
            <a:prstGeom prst="ellipse">
              <a:avLst/>
            </a:prstGeom>
            <a:solidFill>
              <a:srgbClr val="465C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50FE32DF-09C5-4155-9A29-5A45AAD75740}"/>
                </a:ext>
              </a:extLst>
            </p:cNvPr>
            <p:cNvSpPr txBox="1"/>
            <p:nvPr/>
          </p:nvSpPr>
          <p:spPr>
            <a:xfrm>
              <a:off x="4925508" y="2704631"/>
              <a:ext cx="6884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02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DBDCCAB5-1648-4E02-BBAB-44E6E6F20BB6}"/>
              </a:ext>
            </a:extLst>
          </p:cNvPr>
          <p:cNvGrpSpPr/>
          <p:nvPr/>
        </p:nvGrpSpPr>
        <p:grpSpPr>
          <a:xfrm>
            <a:off x="4877272" y="3817083"/>
            <a:ext cx="688420" cy="688418"/>
            <a:chOff x="4925507" y="3643863"/>
            <a:chExt cx="688420" cy="688418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183C8A47-53B8-48B7-A386-D265B79A4984}"/>
                </a:ext>
              </a:extLst>
            </p:cNvPr>
            <p:cNvSpPr/>
            <p:nvPr/>
          </p:nvSpPr>
          <p:spPr>
            <a:xfrm>
              <a:off x="4925507" y="3643863"/>
              <a:ext cx="688420" cy="688418"/>
            </a:xfrm>
            <a:prstGeom prst="ellipse">
              <a:avLst/>
            </a:prstGeom>
            <a:solidFill>
              <a:srgbClr val="465C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BF62CB8-7FDF-438B-8975-49B2724DA724}"/>
                </a:ext>
              </a:extLst>
            </p:cNvPr>
            <p:cNvSpPr txBox="1"/>
            <p:nvPr/>
          </p:nvSpPr>
          <p:spPr>
            <a:xfrm>
              <a:off x="4925508" y="3726462"/>
              <a:ext cx="6884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03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C9FE99B-05CF-488B-82DA-8941F9729ED3}"/>
              </a:ext>
            </a:extLst>
          </p:cNvPr>
          <p:cNvGrpSpPr/>
          <p:nvPr/>
        </p:nvGrpSpPr>
        <p:grpSpPr>
          <a:xfrm>
            <a:off x="4877272" y="4912674"/>
            <a:ext cx="688420" cy="688418"/>
            <a:chOff x="4925507" y="4657652"/>
            <a:chExt cx="688420" cy="688418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D2DBAF02-175E-4214-9FD5-429F1AF82D25}"/>
                </a:ext>
              </a:extLst>
            </p:cNvPr>
            <p:cNvSpPr/>
            <p:nvPr/>
          </p:nvSpPr>
          <p:spPr>
            <a:xfrm>
              <a:off x="4925507" y="4657652"/>
              <a:ext cx="688420" cy="688418"/>
            </a:xfrm>
            <a:prstGeom prst="ellipse">
              <a:avLst/>
            </a:prstGeom>
            <a:solidFill>
              <a:srgbClr val="465C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F2915E9A-B971-41B1-B029-C200F2F6486D}"/>
                </a:ext>
              </a:extLst>
            </p:cNvPr>
            <p:cNvSpPr txBox="1"/>
            <p:nvPr/>
          </p:nvSpPr>
          <p:spPr>
            <a:xfrm>
              <a:off x="4925508" y="4740251"/>
              <a:ext cx="6884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04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sp>
        <p:nvSpPr>
          <p:cNvPr id="37" name="Freeform: Shape 21">
            <a:extLst>
              <a:ext uri="{FF2B5EF4-FFF2-40B4-BE49-F238E27FC236}">
                <a16:creationId xmlns:a16="http://schemas.microsoft.com/office/drawing/2014/main" id="{CB2429BE-4747-4382-B92A-E1BB3CBB48D1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39" name="Freeform: Shape 23">
            <a:extLst>
              <a:ext uri="{FF2B5EF4-FFF2-40B4-BE49-F238E27FC236}">
                <a16:creationId xmlns:a16="http://schemas.microsoft.com/office/drawing/2014/main" id="{F3C3B0F5-6B06-417F-8A71-2ABB8AF8783F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49" name="图片 48" descr="图片包含 游戏机&#10;&#10;描述已自动生成">
            <a:extLst>
              <a:ext uri="{FF2B5EF4-FFF2-40B4-BE49-F238E27FC236}">
                <a16:creationId xmlns:a16="http://schemas.microsoft.com/office/drawing/2014/main" id="{FB778C8C-58AB-4A97-B119-A5E9B1F19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3262" y="4347982"/>
            <a:ext cx="2726641" cy="21069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85E441-8EC7-6E17-C8DF-AEF15D4DEE45}"/>
              </a:ext>
            </a:extLst>
          </p:cNvPr>
          <p:cNvSpPr txBox="1"/>
          <p:nvPr/>
        </p:nvSpPr>
        <p:spPr>
          <a:xfrm>
            <a:off x="842367" y="548293"/>
            <a:ext cx="385777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b="1" dirty="0">
                <a:solidFill>
                  <a:srgbClr val="FFC000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7570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37" grpId="0" animBg="1"/>
      <p:bldP spid="3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15">
            <a:extLst>
              <a:ext uri="{FF2B5EF4-FFF2-40B4-BE49-F238E27FC236}">
                <a16:creationId xmlns:a16="http://schemas.microsoft.com/office/drawing/2014/main" id="{2ACB029C-4F7A-2626-F44A-505C2CD11A4D}"/>
              </a:ext>
            </a:extLst>
          </p:cNvPr>
          <p:cNvSpPr/>
          <p:nvPr/>
        </p:nvSpPr>
        <p:spPr>
          <a:xfrm flipV="1">
            <a:off x="1" y="0"/>
            <a:ext cx="596899" cy="1301985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dirty="0"/>
          </a:p>
        </p:txBody>
      </p:sp>
      <p:sp>
        <p:nvSpPr>
          <p:cNvPr id="4" name="Freeform: Shape 23">
            <a:extLst>
              <a:ext uri="{FF2B5EF4-FFF2-40B4-BE49-F238E27FC236}">
                <a16:creationId xmlns:a16="http://schemas.microsoft.com/office/drawing/2014/main" id="{7E965234-A1A6-42F9-4404-FA1170F45AD3}"/>
              </a:ext>
            </a:extLst>
          </p:cNvPr>
          <p:cNvSpPr/>
          <p:nvPr/>
        </p:nvSpPr>
        <p:spPr>
          <a:xfrm rot="16200000">
            <a:off x="9880602" y="4546600"/>
            <a:ext cx="849085" cy="3773712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6D9A402-7C6F-36C6-B603-F61F9C51D264}"/>
              </a:ext>
            </a:extLst>
          </p:cNvPr>
          <p:cNvSpPr/>
          <p:nvPr/>
        </p:nvSpPr>
        <p:spPr>
          <a:xfrm>
            <a:off x="940309" y="2011571"/>
            <a:ext cx="3046475" cy="3636754"/>
          </a:xfrm>
          <a:prstGeom prst="roundRect">
            <a:avLst>
              <a:gd name="adj" fmla="val 3563"/>
            </a:avLst>
          </a:prstGeom>
          <a:solidFill>
            <a:srgbClr val="465CF9"/>
          </a:solidFill>
          <a:ln>
            <a:noFill/>
          </a:ln>
          <a:effectLst>
            <a:outerShdw blurRad="571500" dist="279400" dir="1500000" sx="98000" sy="98000" algn="ctr" rotWithShape="0">
              <a:schemeClr val="tx1">
                <a:lumMod val="85000"/>
                <a:lumOff val="15000"/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b="1" dirty="0"/>
              <a:t>Understanding Attrition:</a:t>
            </a:r>
          </a:p>
          <a:p>
            <a:pPr algn="ctr"/>
            <a:r>
              <a:rPr lang="en-ID" dirty="0"/>
              <a:t>Intestate the data and determine the top 3 factors contributing to turnover </a:t>
            </a:r>
          </a:p>
          <a:p>
            <a:endParaRPr lang="en-ID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68BD7BF-CD43-CB44-4FE6-137E66910550}"/>
              </a:ext>
            </a:extLst>
          </p:cNvPr>
          <p:cNvSpPr/>
          <p:nvPr/>
        </p:nvSpPr>
        <p:spPr>
          <a:xfrm>
            <a:off x="4391154" y="2011571"/>
            <a:ext cx="3046475" cy="3636754"/>
          </a:xfrm>
          <a:prstGeom prst="roundRect">
            <a:avLst>
              <a:gd name="adj" fmla="val 3563"/>
            </a:avLst>
          </a:prstGeom>
          <a:solidFill>
            <a:srgbClr val="6774FF"/>
          </a:solidFill>
          <a:ln>
            <a:noFill/>
          </a:ln>
          <a:effectLst>
            <a:outerShdw blurRad="571500" dist="279400" dir="1500000" sx="98000" sy="98000" algn="ctr" rotWithShape="0">
              <a:schemeClr val="tx1">
                <a:lumMod val="85000"/>
                <a:lumOff val="15000"/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b="1" dirty="0"/>
              <a:t>Identify Job Specific Trends:</a:t>
            </a:r>
          </a:p>
          <a:p>
            <a:pPr algn="ctr"/>
            <a:r>
              <a:rPr lang="en-ID" dirty="0"/>
              <a:t>Find trends specific to different job level to provide insight for executives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E7911EE-F3D8-63F9-704F-3D7045171AF7}"/>
              </a:ext>
            </a:extLst>
          </p:cNvPr>
          <p:cNvSpPr/>
          <p:nvPr/>
        </p:nvSpPr>
        <p:spPr>
          <a:xfrm>
            <a:off x="7804021" y="2011571"/>
            <a:ext cx="3046475" cy="3636754"/>
          </a:xfrm>
          <a:prstGeom prst="roundRect">
            <a:avLst>
              <a:gd name="adj" fmla="val 3563"/>
            </a:avLst>
          </a:prstGeom>
          <a:solidFill>
            <a:srgbClr val="FFBC4B"/>
          </a:solidFill>
          <a:ln>
            <a:noFill/>
          </a:ln>
          <a:effectLst>
            <a:outerShdw blurRad="571500" dist="279400" dir="1500000" sx="98000" sy="98000" algn="ctr" rotWithShape="0">
              <a:schemeClr val="tx1">
                <a:lumMod val="85000"/>
                <a:lumOff val="15000"/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b="1" dirty="0"/>
              <a:t>Explore Interesting Trends:</a:t>
            </a:r>
          </a:p>
          <a:p>
            <a:pPr algn="ctr"/>
            <a:r>
              <a:rPr lang="en-ID" dirty="0"/>
              <a:t>Research </a:t>
            </a:r>
          </a:p>
        </p:txBody>
      </p:sp>
      <p:sp>
        <p:nvSpPr>
          <p:cNvPr id="8" name="文本框 5">
            <a:extLst>
              <a:ext uri="{FF2B5EF4-FFF2-40B4-BE49-F238E27FC236}">
                <a16:creationId xmlns:a16="http://schemas.microsoft.com/office/drawing/2014/main" id="{9737D3EB-05F5-26E5-4654-696E69997594}"/>
              </a:ext>
            </a:extLst>
          </p:cNvPr>
          <p:cNvSpPr txBox="1"/>
          <p:nvPr/>
        </p:nvSpPr>
        <p:spPr>
          <a:xfrm>
            <a:off x="2130148" y="604257"/>
            <a:ext cx="36520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Objectives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9" name="组合 34">
            <a:extLst>
              <a:ext uri="{FF2B5EF4-FFF2-40B4-BE49-F238E27FC236}">
                <a16:creationId xmlns:a16="http://schemas.microsoft.com/office/drawing/2014/main" id="{EC144789-C212-B3F1-E91C-E61F75A8F450}"/>
              </a:ext>
            </a:extLst>
          </p:cNvPr>
          <p:cNvGrpSpPr/>
          <p:nvPr/>
        </p:nvGrpSpPr>
        <p:grpSpPr>
          <a:xfrm>
            <a:off x="1087469" y="711499"/>
            <a:ext cx="688420" cy="688418"/>
            <a:chOff x="4925507" y="1600201"/>
            <a:chExt cx="688420" cy="688418"/>
          </a:xfrm>
        </p:grpSpPr>
        <p:sp>
          <p:nvSpPr>
            <p:cNvPr id="10" name="椭圆 10">
              <a:extLst>
                <a:ext uri="{FF2B5EF4-FFF2-40B4-BE49-F238E27FC236}">
                  <a16:creationId xmlns:a16="http://schemas.microsoft.com/office/drawing/2014/main" id="{1809F7D4-450A-A50E-29D9-624781538057}"/>
                </a:ext>
              </a:extLst>
            </p:cNvPr>
            <p:cNvSpPr/>
            <p:nvPr/>
          </p:nvSpPr>
          <p:spPr>
            <a:xfrm>
              <a:off x="4925507" y="1600201"/>
              <a:ext cx="688420" cy="688418"/>
            </a:xfrm>
            <a:prstGeom prst="ellipse">
              <a:avLst/>
            </a:prstGeom>
            <a:solidFill>
              <a:srgbClr val="465C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1">
              <a:extLst>
                <a:ext uri="{FF2B5EF4-FFF2-40B4-BE49-F238E27FC236}">
                  <a16:creationId xmlns:a16="http://schemas.microsoft.com/office/drawing/2014/main" id="{8F496EDC-230D-63C2-7DD9-E50EB27D8F67}"/>
                </a:ext>
              </a:extLst>
            </p:cNvPr>
            <p:cNvSpPr txBox="1"/>
            <p:nvPr/>
          </p:nvSpPr>
          <p:spPr>
            <a:xfrm>
              <a:off x="4925508" y="1682800"/>
              <a:ext cx="6884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01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1362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" name="文本框 6">
            <a:extLst>
              <a:ext uri="{FF2B5EF4-FFF2-40B4-BE49-F238E27FC236}">
                <a16:creationId xmlns:a16="http://schemas.microsoft.com/office/drawing/2014/main" id="{830B52C5-BE4D-39A1-D8BA-5B270959FD5B}"/>
              </a:ext>
            </a:extLst>
          </p:cNvPr>
          <p:cNvSpPr txBox="1"/>
          <p:nvPr/>
        </p:nvSpPr>
        <p:spPr>
          <a:xfrm>
            <a:off x="2019981" y="801453"/>
            <a:ext cx="36520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Approach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6" name="组合 33">
            <a:extLst>
              <a:ext uri="{FF2B5EF4-FFF2-40B4-BE49-F238E27FC236}">
                <a16:creationId xmlns:a16="http://schemas.microsoft.com/office/drawing/2014/main" id="{0E04B7FC-0205-117E-C1E1-9E7CF18851CE}"/>
              </a:ext>
            </a:extLst>
          </p:cNvPr>
          <p:cNvGrpSpPr/>
          <p:nvPr/>
        </p:nvGrpSpPr>
        <p:grpSpPr>
          <a:xfrm>
            <a:off x="977301" y="859640"/>
            <a:ext cx="688420" cy="688418"/>
            <a:chOff x="4925507" y="2622032"/>
            <a:chExt cx="688420" cy="688418"/>
          </a:xfrm>
        </p:grpSpPr>
        <p:sp>
          <p:nvSpPr>
            <p:cNvPr id="7" name="椭圆 25">
              <a:extLst>
                <a:ext uri="{FF2B5EF4-FFF2-40B4-BE49-F238E27FC236}">
                  <a16:creationId xmlns:a16="http://schemas.microsoft.com/office/drawing/2014/main" id="{DCA464AC-811F-658C-3E84-F551D42DEA11}"/>
                </a:ext>
              </a:extLst>
            </p:cNvPr>
            <p:cNvSpPr/>
            <p:nvPr/>
          </p:nvSpPr>
          <p:spPr>
            <a:xfrm>
              <a:off x="4925507" y="2622032"/>
              <a:ext cx="688420" cy="688418"/>
            </a:xfrm>
            <a:prstGeom prst="ellipse">
              <a:avLst/>
            </a:prstGeom>
            <a:solidFill>
              <a:srgbClr val="465C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26">
              <a:extLst>
                <a:ext uri="{FF2B5EF4-FFF2-40B4-BE49-F238E27FC236}">
                  <a16:creationId xmlns:a16="http://schemas.microsoft.com/office/drawing/2014/main" id="{2F4D9CAE-6E87-A8AA-E170-F93696AEDFEE}"/>
                </a:ext>
              </a:extLst>
            </p:cNvPr>
            <p:cNvSpPr txBox="1"/>
            <p:nvPr/>
          </p:nvSpPr>
          <p:spPr>
            <a:xfrm>
              <a:off x="4925508" y="2704631"/>
              <a:ext cx="68841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02</a:t>
              </a:r>
              <a:endPara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sp>
        <p:nvSpPr>
          <p:cNvPr id="9" name="任意多边形: 形状 42">
            <a:extLst>
              <a:ext uri="{FF2B5EF4-FFF2-40B4-BE49-F238E27FC236}">
                <a16:creationId xmlns:a16="http://schemas.microsoft.com/office/drawing/2014/main" id="{592E67E6-EAF1-7B73-1813-591DB82F2F92}"/>
              </a:ext>
            </a:extLst>
          </p:cNvPr>
          <p:cNvSpPr/>
          <p:nvPr/>
        </p:nvSpPr>
        <p:spPr>
          <a:xfrm>
            <a:off x="3918424" y="1686162"/>
            <a:ext cx="4425476" cy="4425476"/>
          </a:xfrm>
          <a:custGeom>
            <a:avLst/>
            <a:gdLst>
              <a:gd name="connsiteX0" fmla="*/ 1971075 w 3911600"/>
              <a:gd name="connsiteY0" fmla="*/ 0 h 3911600"/>
              <a:gd name="connsiteX1" fmla="*/ 2248988 w 3911600"/>
              <a:gd name="connsiteY1" fmla="*/ 115115 h 3911600"/>
              <a:gd name="connsiteX2" fmla="*/ 3796485 w 3911600"/>
              <a:gd name="connsiteY2" fmla="*/ 1662614 h 3911600"/>
              <a:gd name="connsiteX3" fmla="*/ 3796485 w 3911600"/>
              <a:gd name="connsiteY3" fmla="*/ 2218438 h 3911600"/>
              <a:gd name="connsiteX4" fmla="*/ 2218438 w 3911600"/>
              <a:gd name="connsiteY4" fmla="*/ 3796485 h 3911600"/>
              <a:gd name="connsiteX5" fmla="*/ 1662613 w 3911600"/>
              <a:gd name="connsiteY5" fmla="*/ 3796485 h 3911600"/>
              <a:gd name="connsiteX6" fmla="*/ 115115 w 3911600"/>
              <a:gd name="connsiteY6" fmla="*/ 2248988 h 3911600"/>
              <a:gd name="connsiteX7" fmla="*/ 115115 w 3911600"/>
              <a:gd name="connsiteY7" fmla="*/ 1693163 h 3911600"/>
              <a:gd name="connsiteX8" fmla="*/ 1693162 w 3911600"/>
              <a:gd name="connsiteY8" fmla="*/ 115115 h 3911600"/>
              <a:gd name="connsiteX9" fmla="*/ 1971075 w 3911600"/>
              <a:gd name="connsiteY9" fmla="*/ 0 h 391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11600" h="3911600">
                <a:moveTo>
                  <a:pt x="1971075" y="0"/>
                </a:moveTo>
                <a:cubicBezTo>
                  <a:pt x="2071659" y="0"/>
                  <a:pt x="2172244" y="38372"/>
                  <a:pt x="2248988" y="115115"/>
                </a:cubicBezTo>
                <a:lnTo>
                  <a:pt x="3796485" y="1662614"/>
                </a:lnTo>
                <a:cubicBezTo>
                  <a:pt x="3949972" y="1816101"/>
                  <a:pt x="3949972" y="2064952"/>
                  <a:pt x="3796485" y="2218438"/>
                </a:cubicBezTo>
                <a:lnTo>
                  <a:pt x="2218438" y="3796485"/>
                </a:lnTo>
                <a:cubicBezTo>
                  <a:pt x="2064951" y="3949972"/>
                  <a:pt x="1816101" y="3949972"/>
                  <a:pt x="1662613" y="3796485"/>
                </a:cubicBezTo>
                <a:lnTo>
                  <a:pt x="115115" y="2248988"/>
                </a:lnTo>
                <a:cubicBezTo>
                  <a:pt x="-38372" y="2095501"/>
                  <a:pt x="-38372" y="1846650"/>
                  <a:pt x="115115" y="1693163"/>
                </a:cubicBezTo>
                <a:lnTo>
                  <a:pt x="1693162" y="115115"/>
                </a:lnTo>
                <a:cubicBezTo>
                  <a:pt x="1769907" y="38372"/>
                  <a:pt x="1870490" y="0"/>
                  <a:pt x="1971075" y="0"/>
                </a:cubicBezTo>
                <a:close/>
              </a:path>
            </a:pathLst>
          </a:custGeom>
          <a:solidFill>
            <a:srgbClr val="465CF9">
              <a:alpha val="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2EDAED-F655-DE7F-A114-F652F5F4F90F}"/>
              </a:ext>
            </a:extLst>
          </p:cNvPr>
          <p:cNvSpPr/>
          <p:nvPr/>
        </p:nvSpPr>
        <p:spPr>
          <a:xfrm>
            <a:off x="1910360" y="4110551"/>
            <a:ext cx="690797" cy="749603"/>
          </a:xfrm>
          <a:prstGeom prst="rect">
            <a:avLst/>
          </a:prstGeom>
          <a:solidFill>
            <a:srgbClr val="FFBC4B"/>
          </a:solidFill>
          <a:ln>
            <a:noFill/>
          </a:ln>
          <a:effectLst>
            <a:outerShdw blurRad="571500" dist="279400" dir="1500000" sx="98000" sy="98000" algn="ctr" rotWithShape="0">
              <a:schemeClr val="tx1">
                <a:lumMod val="85000"/>
                <a:lumOff val="15000"/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D4F518-E1D3-5D5E-BC8D-F664E7DC1909}"/>
              </a:ext>
            </a:extLst>
          </p:cNvPr>
          <p:cNvSpPr/>
          <p:nvPr/>
        </p:nvSpPr>
        <p:spPr>
          <a:xfrm>
            <a:off x="1938788" y="1719469"/>
            <a:ext cx="690797" cy="749603"/>
          </a:xfrm>
          <a:prstGeom prst="rect">
            <a:avLst/>
          </a:prstGeom>
          <a:solidFill>
            <a:srgbClr val="465CF9"/>
          </a:solidFill>
          <a:ln>
            <a:noFill/>
          </a:ln>
          <a:effectLst>
            <a:outerShdw blurRad="571500" dist="279400" dir="1500000" sx="98000" sy="98000" algn="ctr" rotWithShape="0">
              <a:schemeClr val="tx1">
                <a:lumMod val="85000"/>
                <a:lumOff val="15000"/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A7AF09-5477-37E6-DAB4-30B66F6E4A82}"/>
              </a:ext>
            </a:extLst>
          </p:cNvPr>
          <p:cNvSpPr/>
          <p:nvPr/>
        </p:nvSpPr>
        <p:spPr>
          <a:xfrm>
            <a:off x="948078" y="2633044"/>
            <a:ext cx="2672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Data Summary</a:t>
            </a:r>
          </a:p>
        </p:txBody>
      </p:sp>
      <p:sp>
        <p:nvSpPr>
          <p:cNvPr id="14" name="Graphic 61" descr="Test tubes">
            <a:extLst>
              <a:ext uri="{FF2B5EF4-FFF2-40B4-BE49-F238E27FC236}">
                <a16:creationId xmlns:a16="http://schemas.microsoft.com/office/drawing/2014/main" id="{FEA6BCAA-9C23-05F1-E237-66FB983AEB57}"/>
              </a:ext>
            </a:extLst>
          </p:cNvPr>
          <p:cNvSpPr/>
          <p:nvPr/>
        </p:nvSpPr>
        <p:spPr>
          <a:xfrm>
            <a:off x="2082884" y="1924993"/>
            <a:ext cx="402605" cy="338554"/>
          </a:xfrm>
          <a:custGeom>
            <a:avLst/>
            <a:gdLst>
              <a:gd name="connsiteX0" fmla="*/ 800100 w 838200"/>
              <a:gd name="connsiteY0" fmla="*/ 647772 h 704850"/>
              <a:gd name="connsiteX1" fmla="*/ 800100 w 838200"/>
              <a:gd name="connsiteY1" fmla="*/ 114372 h 704850"/>
              <a:gd name="connsiteX2" fmla="*/ 762000 w 838200"/>
              <a:gd name="connsiteY2" fmla="*/ 114372 h 704850"/>
              <a:gd name="connsiteX3" fmla="*/ 762000 w 838200"/>
              <a:gd name="connsiteY3" fmla="*/ 200097 h 704850"/>
              <a:gd name="connsiteX4" fmla="*/ 704850 w 838200"/>
              <a:gd name="connsiteY4" fmla="*/ 200097 h 704850"/>
              <a:gd name="connsiteX5" fmla="*/ 704850 w 838200"/>
              <a:gd name="connsiteY5" fmla="*/ 66747 h 704850"/>
              <a:gd name="connsiteX6" fmla="*/ 709613 w 838200"/>
              <a:gd name="connsiteY6" fmla="*/ 37220 h 704850"/>
              <a:gd name="connsiteX7" fmla="*/ 723900 w 838200"/>
              <a:gd name="connsiteY7" fmla="*/ 18170 h 704850"/>
              <a:gd name="connsiteX8" fmla="*/ 704850 w 838200"/>
              <a:gd name="connsiteY8" fmla="*/ 72 h 704850"/>
              <a:gd name="connsiteX9" fmla="*/ 704850 w 838200"/>
              <a:gd name="connsiteY9" fmla="*/ 72 h 704850"/>
              <a:gd name="connsiteX10" fmla="*/ 553403 w 838200"/>
              <a:gd name="connsiteY10" fmla="*/ 72 h 704850"/>
              <a:gd name="connsiteX11" fmla="*/ 533400 w 838200"/>
              <a:gd name="connsiteY11" fmla="*/ 18170 h 704850"/>
              <a:gd name="connsiteX12" fmla="*/ 547688 w 838200"/>
              <a:gd name="connsiteY12" fmla="*/ 37220 h 704850"/>
              <a:gd name="connsiteX13" fmla="*/ 552450 w 838200"/>
              <a:gd name="connsiteY13" fmla="*/ 66747 h 704850"/>
              <a:gd name="connsiteX14" fmla="*/ 552450 w 838200"/>
              <a:gd name="connsiteY14" fmla="*/ 200097 h 704850"/>
              <a:gd name="connsiteX15" fmla="*/ 495300 w 838200"/>
              <a:gd name="connsiteY15" fmla="*/ 200097 h 704850"/>
              <a:gd name="connsiteX16" fmla="*/ 495300 w 838200"/>
              <a:gd name="connsiteY16" fmla="*/ 66747 h 704850"/>
              <a:gd name="connsiteX17" fmla="*/ 500063 w 838200"/>
              <a:gd name="connsiteY17" fmla="*/ 37220 h 704850"/>
              <a:gd name="connsiteX18" fmla="*/ 514350 w 838200"/>
              <a:gd name="connsiteY18" fmla="*/ 18170 h 704850"/>
              <a:gd name="connsiteX19" fmla="*/ 495300 w 838200"/>
              <a:gd name="connsiteY19" fmla="*/ 72 h 704850"/>
              <a:gd name="connsiteX20" fmla="*/ 495300 w 838200"/>
              <a:gd name="connsiteY20" fmla="*/ 72 h 704850"/>
              <a:gd name="connsiteX21" fmla="*/ 343853 w 838200"/>
              <a:gd name="connsiteY21" fmla="*/ 72 h 704850"/>
              <a:gd name="connsiteX22" fmla="*/ 323850 w 838200"/>
              <a:gd name="connsiteY22" fmla="*/ 18170 h 704850"/>
              <a:gd name="connsiteX23" fmla="*/ 338138 w 838200"/>
              <a:gd name="connsiteY23" fmla="*/ 37220 h 704850"/>
              <a:gd name="connsiteX24" fmla="*/ 342900 w 838200"/>
              <a:gd name="connsiteY24" fmla="*/ 66747 h 704850"/>
              <a:gd name="connsiteX25" fmla="*/ 342900 w 838200"/>
              <a:gd name="connsiteY25" fmla="*/ 200097 h 704850"/>
              <a:gd name="connsiteX26" fmla="*/ 285750 w 838200"/>
              <a:gd name="connsiteY26" fmla="*/ 200097 h 704850"/>
              <a:gd name="connsiteX27" fmla="*/ 285750 w 838200"/>
              <a:gd name="connsiteY27" fmla="*/ 66747 h 704850"/>
              <a:gd name="connsiteX28" fmla="*/ 290513 w 838200"/>
              <a:gd name="connsiteY28" fmla="*/ 37220 h 704850"/>
              <a:gd name="connsiteX29" fmla="*/ 304800 w 838200"/>
              <a:gd name="connsiteY29" fmla="*/ 18170 h 704850"/>
              <a:gd name="connsiteX30" fmla="*/ 285750 w 838200"/>
              <a:gd name="connsiteY30" fmla="*/ 72 h 704850"/>
              <a:gd name="connsiteX31" fmla="*/ 285750 w 838200"/>
              <a:gd name="connsiteY31" fmla="*/ 72 h 704850"/>
              <a:gd name="connsiteX32" fmla="*/ 134303 w 838200"/>
              <a:gd name="connsiteY32" fmla="*/ 72 h 704850"/>
              <a:gd name="connsiteX33" fmla="*/ 114300 w 838200"/>
              <a:gd name="connsiteY33" fmla="*/ 18170 h 704850"/>
              <a:gd name="connsiteX34" fmla="*/ 128588 w 838200"/>
              <a:gd name="connsiteY34" fmla="*/ 37220 h 704850"/>
              <a:gd name="connsiteX35" fmla="*/ 133350 w 838200"/>
              <a:gd name="connsiteY35" fmla="*/ 66747 h 704850"/>
              <a:gd name="connsiteX36" fmla="*/ 133350 w 838200"/>
              <a:gd name="connsiteY36" fmla="*/ 200097 h 704850"/>
              <a:gd name="connsiteX37" fmla="*/ 76200 w 838200"/>
              <a:gd name="connsiteY37" fmla="*/ 200097 h 704850"/>
              <a:gd name="connsiteX38" fmla="*/ 76200 w 838200"/>
              <a:gd name="connsiteY38" fmla="*/ 114372 h 704850"/>
              <a:gd name="connsiteX39" fmla="*/ 38100 w 838200"/>
              <a:gd name="connsiteY39" fmla="*/ 114372 h 704850"/>
              <a:gd name="connsiteX40" fmla="*/ 38100 w 838200"/>
              <a:gd name="connsiteY40" fmla="*/ 647772 h 704850"/>
              <a:gd name="connsiteX41" fmla="*/ 0 w 838200"/>
              <a:gd name="connsiteY41" fmla="*/ 647772 h 704850"/>
              <a:gd name="connsiteX42" fmla="*/ 0 w 838200"/>
              <a:gd name="connsiteY42" fmla="*/ 704922 h 704850"/>
              <a:gd name="connsiteX43" fmla="*/ 838200 w 838200"/>
              <a:gd name="connsiteY43" fmla="*/ 704922 h 704850"/>
              <a:gd name="connsiteX44" fmla="*/ 838200 w 838200"/>
              <a:gd name="connsiteY44" fmla="*/ 647772 h 704850"/>
              <a:gd name="connsiteX45" fmla="*/ 800100 w 838200"/>
              <a:gd name="connsiteY45" fmla="*/ 647772 h 704850"/>
              <a:gd name="connsiteX46" fmla="*/ 669608 w 838200"/>
              <a:gd name="connsiteY46" fmla="*/ 38172 h 704850"/>
              <a:gd name="connsiteX47" fmla="*/ 666750 w 838200"/>
              <a:gd name="connsiteY47" fmla="*/ 66747 h 704850"/>
              <a:gd name="connsiteX48" fmla="*/ 666750 w 838200"/>
              <a:gd name="connsiteY48" fmla="*/ 152472 h 704850"/>
              <a:gd name="connsiteX49" fmla="*/ 628650 w 838200"/>
              <a:gd name="connsiteY49" fmla="*/ 142947 h 704850"/>
              <a:gd name="connsiteX50" fmla="*/ 590550 w 838200"/>
              <a:gd name="connsiteY50" fmla="*/ 152472 h 704850"/>
              <a:gd name="connsiteX51" fmla="*/ 590550 w 838200"/>
              <a:gd name="connsiteY51" fmla="*/ 66747 h 704850"/>
              <a:gd name="connsiteX52" fmla="*/ 587693 w 838200"/>
              <a:gd name="connsiteY52" fmla="*/ 38172 h 704850"/>
              <a:gd name="connsiteX53" fmla="*/ 669608 w 838200"/>
              <a:gd name="connsiteY53" fmla="*/ 38172 h 704850"/>
              <a:gd name="connsiteX54" fmla="*/ 460058 w 838200"/>
              <a:gd name="connsiteY54" fmla="*/ 38172 h 704850"/>
              <a:gd name="connsiteX55" fmla="*/ 457200 w 838200"/>
              <a:gd name="connsiteY55" fmla="*/ 66747 h 704850"/>
              <a:gd name="connsiteX56" fmla="*/ 457200 w 838200"/>
              <a:gd name="connsiteY56" fmla="*/ 152472 h 704850"/>
              <a:gd name="connsiteX57" fmla="*/ 419100 w 838200"/>
              <a:gd name="connsiteY57" fmla="*/ 142947 h 704850"/>
              <a:gd name="connsiteX58" fmla="*/ 381000 w 838200"/>
              <a:gd name="connsiteY58" fmla="*/ 152472 h 704850"/>
              <a:gd name="connsiteX59" fmla="*/ 381000 w 838200"/>
              <a:gd name="connsiteY59" fmla="*/ 66747 h 704850"/>
              <a:gd name="connsiteX60" fmla="*/ 378143 w 838200"/>
              <a:gd name="connsiteY60" fmla="*/ 38172 h 704850"/>
              <a:gd name="connsiteX61" fmla="*/ 460058 w 838200"/>
              <a:gd name="connsiteY61" fmla="*/ 38172 h 704850"/>
              <a:gd name="connsiteX62" fmla="*/ 250508 w 838200"/>
              <a:gd name="connsiteY62" fmla="*/ 38172 h 704850"/>
              <a:gd name="connsiteX63" fmla="*/ 247650 w 838200"/>
              <a:gd name="connsiteY63" fmla="*/ 66747 h 704850"/>
              <a:gd name="connsiteX64" fmla="*/ 247650 w 838200"/>
              <a:gd name="connsiteY64" fmla="*/ 152472 h 704850"/>
              <a:gd name="connsiteX65" fmla="*/ 209550 w 838200"/>
              <a:gd name="connsiteY65" fmla="*/ 142947 h 704850"/>
              <a:gd name="connsiteX66" fmla="*/ 171450 w 838200"/>
              <a:gd name="connsiteY66" fmla="*/ 152472 h 704850"/>
              <a:gd name="connsiteX67" fmla="*/ 171450 w 838200"/>
              <a:gd name="connsiteY67" fmla="*/ 66747 h 704850"/>
              <a:gd name="connsiteX68" fmla="*/ 168593 w 838200"/>
              <a:gd name="connsiteY68" fmla="*/ 38172 h 704850"/>
              <a:gd name="connsiteX69" fmla="*/ 250508 w 838200"/>
              <a:gd name="connsiteY69" fmla="*/ 38172 h 704850"/>
              <a:gd name="connsiteX70" fmla="*/ 762000 w 838200"/>
              <a:gd name="connsiteY70" fmla="*/ 647772 h 704850"/>
              <a:gd name="connsiteX71" fmla="*/ 76200 w 838200"/>
              <a:gd name="connsiteY71" fmla="*/ 647772 h 704850"/>
              <a:gd name="connsiteX72" fmla="*/ 76200 w 838200"/>
              <a:gd name="connsiteY72" fmla="*/ 238197 h 704850"/>
              <a:gd name="connsiteX73" fmla="*/ 133350 w 838200"/>
              <a:gd name="connsiteY73" fmla="*/ 238197 h 704850"/>
              <a:gd name="connsiteX74" fmla="*/ 133350 w 838200"/>
              <a:gd name="connsiteY74" fmla="*/ 533472 h 704850"/>
              <a:gd name="connsiteX75" fmla="*/ 209550 w 838200"/>
              <a:gd name="connsiteY75" fmla="*/ 609672 h 704850"/>
              <a:gd name="connsiteX76" fmla="*/ 285750 w 838200"/>
              <a:gd name="connsiteY76" fmla="*/ 533472 h 704850"/>
              <a:gd name="connsiteX77" fmla="*/ 285750 w 838200"/>
              <a:gd name="connsiteY77" fmla="*/ 238197 h 704850"/>
              <a:gd name="connsiteX78" fmla="*/ 342900 w 838200"/>
              <a:gd name="connsiteY78" fmla="*/ 238197 h 704850"/>
              <a:gd name="connsiteX79" fmla="*/ 342900 w 838200"/>
              <a:gd name="connsiteY79" fmla="*/ 533472 h 704850"/>
              <a:gd name="connsiteX80" fmla="*/ 419100 w 838200"/>
              <a:gd name="connsiteY80" fmla="*/ 609672 h 704850"/>
              <a:gd name="connsiteX81" fmla="*/ 495300 w 838200"/>
              <a:gd name="connsiteY81" fmla="*/ 533472 h 704850"/>
              <a:gd name="connsiteX82" fmla="*/ 495300 w 838200"/>
              <a:gd name="connsiteY82" fmla="*/ 238197 h 704850"/>
              <a:gd name="connsiteX83" fmla="*/ 552450 w 838200"/>
              <a:gd name="connsiteY83" fmla="*/ 238197 h 704850"/>
              <a:gd name="connsiteX84" fmla="*/ 552450 w 838200"/>
              <a:gd name="connsiteY84" fmla="*/ 533472 h 704850"/>
              <a:gd name="connsiteX85" fmla="*/ 628650 w 838200"/>
              <a:gd name="connsiteY85" fmla="*/ 609672 h 704850"/>
              <a:gd name="connsiteX86" fmla="*/ 704850 w 838200"/>
              <a:gd name="connsiteY86" fmla="*/ 533472 h 704850"/>
              <a:gd name="connsiteX87" fmla="*/ 704850 w 838200"/>
              <a:gd name="connsiteY87" fmla="*/ 238197 h 704850"/>
              <a:gd name="connsiteX88" fmla="*/ 762000 w 838200"/>
              <a:gd name="connsiteY88" fmla="*/ 238197 h 704850"/>
              <a:gd name="connsiteX89" fmla="*/ 762000 w 838200"/>
              <a:gd name="connsiteY89" fmla="*/ 647772 h 704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838200" h="704850">
                <a:moveTo>
                  <a:pt x="800100" y="647772"/>
                </a:moveTo>
                <a:lnTo>
                  <a:pt x="800100" y="114372"/>
                </a:lnTo>
                <a:lnTo>
                  <a:pt x="762000" y="114372"/>
                </a:lnTo>
                <a:lnTo>
                  <a:pt x="762000" y="200097"/>
                </a:lnTo>
                <a:lnTo>
                  <a:pt x="704850" y="200097"/>
                </a:lnTo>
                <a:lnTo>
                  <a:pt x="704850" y="66747"/>
                </a:lnTo>
                <a:cubicBezTo>
                  <a:pt x="704850" y="46745"/>
                  <a:pt x="708660" y="39125"/>
                  <a:pt x="709613" y="37220"/>
                </a:cubicBezTo>
                <a:cubicBezTo>
                  <a:pt x="718185" y="35315"/>
                  <a:pt x="723900" y="27695"/>
                  <a:pt x="723900" y="18170"/>
                </a:cubicBezTo>
                <a:cubicBezTo>
                  <a:pt x="723900" y="7692"/>
                  <a:pt x="715328" y="-880"/>
                  <a:pt x="704850" y="72"/>
                </a:cubicBezTo>
                <a:lnTo>
                  <a:pt x="704850" y="72"/>
                </a:lnTo>
                <a:lnTo>
                  <a:pt x="553403" y="72"/>
                </a:lnTo>
                <a:cubicBezTo>
                  <a:pt x="542925" y="-880"/>
                  <a:pt x="534353" y="7692"/>
                  <a:pt x="533400" y="18170"/>
                </a:cubicBezTo>
                <a:cubicBezTo>
                  <a:pt x="533400" y="26742"/>
                  <a:pt x="539115" y="34362"/>
                  <a:pt x="547688" y="37220"/>
                </a:cubicBezTo>
                <a:cubicBezTo>
                  <a:pt x="548640" y="39125"/>
                  <a:pt x="552450" y="46745"/>
                  <a:pt x="552450" y="66747"/>
                </a:cubicBezTo>
                <a:lnTo>
                  <a:pt x="552450" y="200097"/>
                </a:lnTo>
                <a:lnTo>
                  <a:pt x="495300" y="200097"/>
                </a:lnTo>
                <a:lnTo>
                  <a:pt x="495300" y="66747"/>
                </a:lnTo>
                <a:cubicBezTo>
                  <a:pt x="495300" y="46745"/>
                  <a:pt x="499110" y="39125"/>
                  <a:pt x="500063" y="37220"/>
                </a:cubicBezTo>
                <a:cubicBezTo>
                  <a:pt x="508635" y="35315"/>
                  <a:pt x="514350" y="27695"/>
                  <a:pt x="514350" y="18170"/>
                </a:cubicBezTo>
                <a:cubicBezTo>
                  <a:pt x="514350" y="7692"/>
                  <a:pt x="505778" y="-880"/>
                  <a:pt x="495300" y="72"/>
                </a:cubicBezTo>
                <a:lnTo>
                  <a:pt x="495300" y="72"/>
                </a:lnTo>
                <a:lnTo>
                  <a:pt x="343853" y="72"/>
                </a:lnTo>
                <a:cubicBezTo>
                  <a:pt x="333375" y="-880"/>
                  <a:pt x="324803" y="7692"/>
                  <a:pt x="323850" y="18170"/>
                </a:cubicBezTo>
                <a:cubicBezTo>
                  <a:pt x="323850" y="26742"/>
                  <a:pt x="329565" y="34362"/>
                  <a:pt x="338138" y="37220"/>
                </a:cubicBezTo>
                <a:cubicBezTo>
                  <a:pt x="339090" y="39125"/>
                  <a:pt x="342900" y="46745"/>
                  <a:pt x="342900" y="66747"/>
                </a:cubicBezTo>
                <a:lnTo>
                  <a:pt x="342900" y="200097"/>
                </a:lnTo>
                <a:lnTo>
                  <a:pt x="285750" y="200097"/>
                </a:lnTo>
                <a:lnTo>
                  <a:pt x="285750" y="66747"/>
                </a:lnTo>
                <a:cubicBezTo>
                  <a:pt x="285750" y="46745"/>
                  <a:pt x="289560" y="39125"/>
                  <a:pt x="290513" y="37220"/>
                </a:cubicBezTo>
                <a:cubicBezTo>
                  <a:pt x="299085" y="35315"/>
                  <a:pt x="304800" y="27695"/>
                  <a:pt x="304800" y="18170"/>
                </a:cubicBezTo>
                <a:cubicBezTo>
                  <a:pt x="304800" y="7692"/>
                  <a:pt x="296228" y="-880"/>
                  <a:pt x="285750" y="72"/>
                </a:cubicBezTo>
                <a:lnTo>
                  <a:pt x="285750" y="72"/>
                </a:lnTo>
                <a:lnTo>
                  <a:pt x="134303" y="72"/>
                </a:lnTo>
                <a:cubicBezTo>
                  <a:pt x="123825" y="-880"/>
                  <a:pt x="115253" y="7692"/>
                  <a:pt x="114300" y="18170"/>
                </a:cubicBezTo>
                <a:cubicBezTo>
                  <a:pt x="114300" y="26742"/>
                  <a:pt x="120015" y="34362"/>
                  <a:pt x="128588" y="37220"/>
                </a:cubicBezTo>
                <a:cubicBezTo>
                  <a:pt x="129540" y="39125"/>
                  <a:pt x="133350" y="46745"/>
                  <a:pt x="133350" y="66747"/>
                </a:cubicBezTo>
                <a:lnTo>
                  <a:pt x="133350" y="200097"/>
                </a:lnTo>
                <a:lnTo>
                  <a:pt x="76200" y="200097"/>
                </a:lnTo>
                <a:lnTo>
                  <a:pt x="76200" y="114372"/>
                </a:lnTo>
                <a:lnTo>
                  <a:pt x="38100" y="114372"/>
                </a:lnTo>
                <a:lnTo>
                  <a:pt x="38100" y="647772"/>
                </a:lnTo>
                <a:lnTo>
                  <a:pt x="0" y="647772"/>
                </a:lnTo>
                <a:lnTo>
                  <a:pt x="0" y="704922"/>
                </a:lnTo>
                <a:lnTo>
                  <a:pt x="838200" y="704922"/>
                </a:lnTo>
                <a:lnTo>
                  <a:pt x="838200" y="647772"/>
                </a:lnTo>
                <a:lnTo>
                  <a:pt x="800100" y="647772"/>
                </a:lnTo>
                <a:close/>
                <a:moveTo>
                  <a:pt x="669608" y="38172"/>
                </a:moveTo>
                <a:cubicBezTo>
                  <a:pt x="667703" y="45792"/>
                  <a:pt x="666750" y="55317"/>
                  <a:pt x="666750" y="66747"/>
                </a:cubicBezTo>
                <a:lnTo>
                  <a:pt x="666750" y="152472"/>
                </a:lnTo>
                <a:cubicBezTo>
                  <a:pt x="666750" y="152472"/>
                  <a:pt x="647700" y="142947"/>
                  <a:pt x="628650" y="142947"/>
                </a:cubicBezTo>
                <a:cubicBezTo>
                  <a:pt x="609600" y="142947"/>
                  <a:pt x="590550" y="152472"/>
                  <a:pt x="590550" y="152472"/>
                </a:cubicBezTo>
                <a:lnTo>
                  <a:pt x="590550" y="66747"/>
                </a:lnTo>
                <a:cubicBezTo>
                  <a:pt x="590550" y="55317"/>
                  <a:pt x="589598" y="45792"/>
                  <a:pt x="587693" y="38172"/>
                </a:cubicBezTo>
                <a:lnTo>
                  <a:pt x="669608" y="38172"/>
                </a:lnTo>
                <a:close/>
                <a:moveTo>
                  <a:pt x="460058" y="38172"/>
                </a:moveTo>
                <a:cubicBezTo>
                  <a:pt x="458153" y="45792"/>
                  <a:pt x="457200" y="55317"/>
                  <a:pt x="457200" y="66747"/>
                </a:cubicBezTo>
                <a:lnTo>
                  <a:pt x="457200" y="152472"/>
                </a:lnTo>
                <a:cubicBezTo>
                  <a:pt x="457200" y="152472"/>
                  <a:pt x="438150" y="142947"/>
                  <a:pt x="419100" y="142947"/>
                </a:cubicBezTo>
                <a:cubicBezTo>
                  <a:pt x="400050" y="142947"/>
                  <a:pt x="381000" y="152472"/>
                  <a:pt x="381000" y="152472"/>
                </a:cubicBezTo>
                <a:lnTo>
                  <a:pt x="381000" y="66747"/>
                </a:lnTo>
                <a:cubicBezTo>
                  <a:pt x="381000" y="55317"/>
                  <a:pt x="380048" y="45792"/>
                  <a:pt x="378143" y="38172"/>
                </a:cubicBezTo>
                <a:lnTo>
                  <a:pt x="460058" y="38172"/>
                </a:lnTo>
                <a:close/>
                <a:moveTo>
                  <a:pt x="250508" y="38172"/>
                </a:moveTo>
                <a:cubicBezTo>
                  <a:pt x="248603" y="45792"/>
                  <a:pt x="247650" y="55317"/>
                  <a:pt x="247650" y="66747"/>
                </a:cubicBezTo>
                <a:lnTo>
                  <a:pt x="247650" y="152472"/>
                </a:lnTo>
                <a:cubicBezTo>
                  <a:pt x="247650" y="152472"/>
                  <a:pt x="228600" y="142947"/>
                  <a:pt x="209550" y="142947"/>
                </a:cubicBezTo>
                <a:cubicBezTo>
                  <a:pt x="190500" y="142947"/>
                  <a:pt x="171450" y="152472"/>
                  <a:pt x="171450" y="152472"/>
                </a:cubicBezTo>
                <a:lnTo>
                  <a:pt x="171450" y="66747"/>
                </a:lnTo>
                <a:cubicBezTo>
                  <a:pt x="171450" y="55317"/>
                  <a:pt x="170498" y="45792"/>
                  <a:pt x="168593" y="38172"/>
                </a:cubicBezTo>
                <a:lnTo>
                  <a:pt x="250508" y="38172"/>
                </a:lnTo>
                <a:close/>
                <a:moveTo>
                  <a:pt x="762000" y="647772"/>
                </a:moveTo>
                <a:lnTo>
                  <a:pt x="76200" y="647772"/>
                </a:lnTo>
                <a:lnTo>
                  <a:pt x="76200" y="238197"/>
                </a:lnTo>
                <a:lnTo>
                  <a:pt x="133350" y="238197"/>
                </a:lnTo>
                <a:lnTo>
                  <a:pt x="133350" y="533472"/>
                </a:lnTo>
                <a:cubicBezTo>
                  <a:pt x="133350" y="575382"/>
                  <a:pt x="167640" y="609672"/>
                  <a:pt x="209550" y="609672"/>
                </a:cubicBezTo>
                <a:cubicBezTo>
                  <a:pt x="251460" y="609672"/>
                  <a:pt x="285750" y="575382"/>
                  <a:pt x="285750" y="533472"/>
                </a:cubicBezTo>
                <a:lnTo>
                  <a:pt x="285750" y="238197"/>
                </a:lnTo>
                <a:lnTo>
                  <a:pt x="342900" y="238197"/>
                </a:lnTo>
                <a:lnTo>
                  <a:pt x="342900" y="533472"/>
                </a:lnTo>
                <a:cubicBezTo>
                  <a:pt x="342900" y="575382"/>
                  <a:pt x="377190" y="609672"/>
                  <a:pt x="419100" y="609672"/>
                </a:cubicBezTo>
                <a:cubicBezTo>
                  <a:pt x="461010" y="609672"/>
                  <a:pt x="495300" y="575382"/>
                  <a:pt x="495300" y="533472"/>
                </a:cubicBezTo>
                <a:lnTo>
                  <a:pt x="495300" y="238197"/>
                </a:lnTo>
                <a:lnTo>
                  <a:pt x="552450" y="238197"/>
                </a:lnTo>
                <a:lnTo>
                  <a:pt x="552450" y="533472"/>
                </a:lnTo>
                <a:cubicBezTo>
                  <a:pt x="552450" y="575382"/>
                  <a:pt x="586740" y="609672"/>
                  <a:pt x="628650" y="609672"/>
                </a:cubicBezTo>
                <a:cubicBezTo>
                  <a:pt x="670560" y="609672"/>
                  <a:pt x="704850" y="575382"/>
                  <a:pt x="704850" y="533472"/>
                </a:cubicBezTo>
                <a:lnTo>
                  <a:pt x="704850" y="238197"/>
                </a:lnTo>
                <a:lnTo>
                  <a:pt x="762000" y="238197"/>
                </a:lnTo>
                <a:lnTo>
                  <a:pt x="762000" y="647772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FA01D1-3ADF-C6B9-53CD-3644EE9E1029}"/>
              </a:ext>
            </a:extLst>
          </p:cNvPr>
          <p:cNvSpPr/>
          <p:nvPr/>
        </p:nvSpPr>
        <p:spPr>
          <a:xfrm>
            <a:off x="9391148" y="4110551"/>
            <a:ext cx="690797" cy="749603"/>
          </a:xfrm>
          <a:prstGeom prst="rect">
            <a:avLst/>
          </a:prstGeom>
          <a:solidFill>
            <a:srgbClr val="465CF9"/>
          </a:solidFill>
          <a:ln>
            <a:noFill/>
          </a:ln>
          <a:effectLst>
            <a:outerShdw blurRad="571500" dist="279400" dir="1500000" sx="98000" sy="98000" algn="ctr" rotWithShape="0">
              <a:schemeClr val="tx1">
                <a:lumMod val="85000"/>
                <a:lumOff val="15000"/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E66367-9A38-287D-D2F5-289641D532D2}"/>
              </a:ext>
            </a:extLst>
          </p:cNvPr>
          <p:cNvSpPr/>
          <p:nvPr/>
        </p:nvSpPr>
        <p:spPr>
          <a:xfrm>
            <a:off x="9391148" y="1719469"/>
            <a:ext cx="690797" cy="749603"/>
          </a:xfrm>
          <a:prstGeom prst="rect">
            <a:avLst/>
          </a:prstGeom>
          <a:solidFill>
            <a:srgbClr val="FFBC4B"/>
          </a:solidFill>
          <a:ln>
            <a:noFill/>
          </a:ln>
          <a:effectLst>
            <a:outerShdw blurRad="571500" dist="279400" dir="1500000" sx="98000" sy="98000" algn="ctr" rotWithShape="0">
              <a:schemeClr val="tx1">
                <a:lumMod val="85000"/>
                <a:lumOff val="15000"/>
                <a:alpha val="1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7" name="Graphic 63" descr="Schoolhouse">
            <a:extLst>
              <a:ext uri="{FF2B5EF4-FFF2-40B4-BE49-F238E27FC236}">
                <a16:creationId xmlns:a16="http://schemas.microsoft.com/office/drawing/2014/main" id="{CCCB6A3D-3AA7-F6A7-AD80-E60E5F06E0C3}"/>
              </a:ext>
            </a:extLst>
          </p:cNvPr>
          <p:cNvGrpSpPr/>
          <p:nvPr/>
        </p:nvGrpSpPr>
        <p:grpSpPr>
          <a:xfrm>
            <a:off x="2036155" y="4249966"/>
            <a:ext cx="439205" cy="439205"/>
            <a:chOff x="6088800" y="3421800"/>
            <a:chExt cx="914400" cy="914400"/>
          </a:xfrm>
          <a:solidFill>
            <a:schemeClr val="bg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E140DD8-2D4F-A878-68E7-55E09A1CF1D3}"/>
                </a:ext>
              </a:extLst>
            </p:cNvPr>
            <p:cNvSpPr/>
            <p:nvPr/>
          </p:nvSpPr>
          <p:spPr>
            <a:xfrm>
              <a:off x="6378360" y="3583725"/>
              <a:ext cx="323850" cy="180975"/>
            </a:xfrm>
            <a:custGeom>
              <a:avLst/>
              <a:gdLst>
                <a:gd name="connsiteX0" fmla="*/ 167640 w 323850"/>
                <a:gd name="connsiteY0" fmla="*/ 45720 h 180975"/>
                <a:gd name="connsiteX1" fmla="*/ 304800 w 323850"/>
                <a:gd name="connsiteY1" fmla="*/ 183833 h 180975"/>
                <a:gd name="connsiteX2" fmla="*/ 331470 w 323850"/>
                <a:gd name="connsiteY2" fmla="*/ 157163 h 180975"/>
                <a:gd name="connsiteX3" fmla="*/ 167640 w 323850"/>
                <a:gd name="connsiteY3" fmla="*/ 0 h 180975"/>
                <a:gd name="connsiteX4" fmla="*/ 0 w 323850"/>
                <a:gd name="connsiteY4" fmla="*/ 160020 h 180975"/>
                <a:gd name="connsiteX5" fmla="*/ 26670 w 323850"/>
                <a:gd name="connsiteY5" fmla="*/ 186690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850" h="180975">
                  <a:moveTo>
                    <a:pt x="167640" y="45720"/>
                  </a:moveTo>
                  <a:lnTo>
                    <a:pt x="304800" y="183833"/>
                  </a:lnTo>
                  <a:lnTo>
                    <a:pt x="331470" y="157163"/>
                  </a:lnTo>
                  <a:lnTo>
                    <a:pt x="167640" y="0"/>
                  </a:lnTo>
                  <a:lnTo>
                    <a:pt x="0" y="160020"/>
                  </a:lnTo>
                  <a:lnTo>
                    <a:pt x="26670" y="18669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FF85ED1-BFAD-6840-9984-E576BACF5AE9}"/>
                </a:ext>
              </a:extLst>
            </p:cNvPr>
            <p:cNvSpPr/>
            <p:nvPr/>
          </p:nvSpPr>
          <p:spPr>
            <a:xfrm>
              <a:off x="6203100" y="3678022"/>
              <a:ext cx="685800" cy="495300"/>
            </a:xfrm>
            <a:custGeom>
              <a:avLst/>
              <a:gdLst>
                <a:gd name="connsiteX0" fmla="*/ 647700 w 685800"/>
                <a:gd name="connsiteY0" fmla="*/ 295275 h 495300"/>
                <a:gd name="connsiteX1" fmla="*/ 571500 w 685800"/>
                <a:gd name="connsiteY1" fmla="*/ 295275 h 495300"/>
                <a:gd name="connsiteX2" fmla="*/ 571500 w 685800"/>
                <a:gd name="connsiteY2" fmla="*/ 219075 h 495300"/>
                <a:gd name="connsiteX3" fmla="*/ 647700 w 685800"/>
                <a:gd name="connsiteY3" fmla="*/ 219075 h 495300"/>
                <a:gd name="connsiteX4" fmla="*/ 647700 w 685800"/>
                <a:gd name="connsiteY4" fmla="*/ 295275 h 495300"/>
                <a:gd name="connsiteX5" fmla="*/ 647700 w 685800"/>
                <a:gd name="connsiteY5" fmla="*/ 409575 h 495300"/>
                <a:gd name="connsiteX6" fmla="*/ 571500 w 685800"/>
                <a:gd name="connsiteY6" fmla="*/ 409575 h 495300"/>
                <a:gd name="connsiteX7" fmla="*/ 571500 w 685800"/>
                <a:gd name="connsiteY7" fmla="*/ 333375 h 495300"/>
                <a:gd name="connsiteX8" fmla="*/ 647700 w 685800"/>
                <a:gd name="connsiteY8" fmla="*/ 333375 h 495300"/>
                <a:gd name="connsiteX9" fmla="*/ 647700 w 685800"/>
                <a:gd name="connsiteY9" fmla="*/ 409575 h 495300"/>
                <a:gd name="connsiteX10" fmla="*/ 533400 w 685800"/>
                <a:gd name="connsiteY10" fmla="*/ 295275 h 495300"/>
                <a:gd name="connsiteX11" fmla="*/ 457200 w 685800"/>
                <a:gd name="connsiteY11" fmla="*/ 295275 h 495300"/>
                <a:gd name="connsiteX12" fmla="*/ 457200 w 685800"/>
                <a:gd name="connsiteY12" fmla="*/ 219075 h 495300"/>
                <a:gd name="connsiteX13" fmla="*/ 533400 w 685800"/>
                <a:gd name="connsiteY13" fmla="*/ 219075 h 495300"/>
                <a:gd name="connsiteX14" fmla="*/ 533400 w 685800"/>
                <a:gd name="connsiteY14" fmla="*/ 295275 h 495300"/>
                <a:gd name="connsiteX15" fmla="*/ 533400 w 685800"/>
                <a:gd name="connsiteY15" fmla="*/ 409575 h 495300"/>
                <a:gd name="connsiteX16" fmla="*/ 457200 w 685800"/>
                <a:gd name="connsiteY16" fmla="*/ 409575 h 495300"/>
                <a:gd name="connsiteX17" fmla="*/ 457200 w 685800"/>
                <a:gd name="connsiteY17" fmla="*/ 333375 h 495300"/>
                <a:gd name="connsiteX18" fmla="*/ 533400 w 685800"/>
                <a:gd name="connsiteY18" fmla="*/ 333375 h 495300"/>
                <a:gd name="connsiteX19" fmla="*/ 533400 w 685800"/>
                <a:gd name="connsiteY19" fmla="*/ 409575 h 495300"/>
                <a:gd name="connsiteX20" fmla="*/ 409575 w 685800"/>
                <a:gd name="connsiteY20" fmla="*/ 295275 h 495300"/>
                <a:gd name="connsiteX21" fmla="*/ 276225 w 685800"/>
                <a:gd name="connsiteY21" fmla="*/ 295275 h 495300"/>
                <a:gd name="connsiteX22" fmla="*/ 276225 w 685800"/>
                <a:gd name="connsiteY22" fmla="*/ 257175 h 495300"/>
                <a:gd name="connsiteX23" fmla="*/ 409575 w 685800"/>
                <a:gd name="connsiteY23" fmla="*/ 257175 h 495300"/>
                <a:gd name="connsiteX24" fmla="*/ 409575 w 685800"/>
                <a:gd name="connsiteY24" fmla="*/ 295275 h 495300"/>
                <a:gd name="connsiteX25" fmla="*/ 342900 w 685800"/>
                <a:gd name="connsiteY25" fmla="*/ 114300 h 495300"/>
                <a:gd name="connsiteX26" fmla="*/ 371475 w 685800"/>
                <a:gd name="connsiteY26" fmla="*/ 142875 h 495300"/>
                <a:gd name="connsiteX27" fmla="*/ 342900 w 685800"/>
                <a:gd name="connsiteY27" fmla="*/ 171450 h 495300"/>
                <a:gd name="connsiteX28" fmla="*/ 314325 w 685800"/>
                <a:gd name="connsiteY28" fmla="*/ 142875 h 495300"/>
                <a:gd name="connsiteX29" fmla="*/ 342900 w 685800"/>
                <a:gd name="connsiteY29" fmla="*/ 114300 h 495300"/>
                <a:gd name="connsiteX30" fmla="*/ 228600 w 685800"/>
                <a:gd name="connsiteY30" fmla="*/ 295275 h 495300"/>
                <a:gd name="connsiteX31" fmla="*/ 152400 w 685800"/>
                <a:gd name="connsiteY31" fmla="*/ 295275 h 495300"/>
                <a:gd name="connsiteX32" fmla="*/ 152400 w 685800"/>
                <a:gd name="connsiteY32" fmla="*/ 219075 h 495300"/>
                <a:gd name="connsiteX33" fmla="*/ 228600 w 685800"/>
                <a:gd name="connsiteY33" fmla="*/ 219075 h 495300"/>
                <a:gd name="connsiteX34" fmla="*/ 228600 w 685800"/>
                <a:gd name="connsiteY34" fmla="*/ 295275 h 495300"/>
                <a:gd name="connsiteX35" fmla="*/ 228600 w 685800"/>
                <a:gd name="connsiteY35" fmla="*/ 409575 h 495300"/>
                <a:gd name="connsiteX36" fmla="*/ 152400 w 685800"/>
                <a:gd name="connsiteY36" fmla="*/ 409575 h 495300"/>
                <a:gd name="connsiteX37" fmla="*/ 152400 w 685800"/>
                <a:gd name="connsiteY37" fmla="*/ 333375 h 495300"/>
                <a:gd name="connsiteX38" fmla="*/ 228600 w 685800"/>
                <a:gd name="connsiteY38" fmla="*/ 333375 h 495300"/>
                <a:gd name="connsiteX39" fmla="*/ 228600 w 685800"/>
                <a:gd name="connsiteY39" fmla="*/ 409575 h 495300"/>
                <a:gd name="connsiteX40" fmla="*/ 114300 w 685800"/>
                <a:gd name="connsiteY40" fmla="*/ 295275 h 495300"/>
                <a:gd name="connsiteX41" fmla="*/ 38100 w 685800"/>
                <a:gd name="connsiteY41" fmla="*/ 295275 h 495300"/>
                <a:gd name="connsiteX42" fmla="*/ 38100 w 685800"/>
                <a:gd name="connsiteY42" fmla="*/ 219075 h 495300"/>
                <a:gd name="connsiteX43" fmla="*/ 114300 w 685800"/>
                <a:gd name="connsiteY43" fmla="*/ 219075 h 495300"/>
                <a:gd name="connsiteX44" fmla="*/ 114300 w 685800"/>
                <a:gd name="connsiteY44" fmla="*/ 295275 h 495300"/>
                <a:gd name="connsiteX45" fmla="*/ 114300 w 685800"/>
                <a:gd name="connsiteY45" fmla="*/ 409575 h 495300"/>
                <a:gd name="connsiteX46" fmla="*/ 38100 w 685800"/>
                <a:gd name="connsiteY46" fmla="*/ 409575 h 495300"/>
                <a:gd name="connsiteX47" fmla="*/ 38100 w 685800"/>
                <a:gd name="connsiteY47" fmla="*/ 333375 h 495300"/>
                <a:gd name="connsiteX48" fmla="*/ 114300 w 685800"/>
                <a:gd name="connsiteY48" fmla="*/ 333375 h 495300"/>
                <a:gd name="connsiteX49" fmla="*/ 114300 w 685800"/>
                <a:gd name="connsiteY49" fmla="*/ 409575 h 495300"/>
                <a:gd name="connsiteX50" fmla="*/ 457200 w 685800"/>
                <a:gd name="connsiteY50" fmla="*/ 171450 h 495300"/>
                <a:gd name="connsiteX51" fmla="*/ 457200 w 685800"/>
                <a:gd name="connsiteY51" fmla="*/ 114300 h 495300"/>
                <a:gd name="connsiteX52" fmla="*/ 342900 w 685800"/>
                <a:gd name="connsiteY52" fmla="*/ 0 h 495300"/>
                <a:gd name="connsiteX53" fmla="*/ 228600 w 685800"/>
                <a:gd name="connsiteY53" fmla="*/ 114300 h 495300"/>
                <a:gd name="connsiteX54" fmla="*/ 228600 w 685800"/>
                <a:gd name="connsiteY54" fmla="*/ 171450 h 495300"/>
                <a:gd name="connsiteX55" fmla="*/ 0 w 685800"/>
                <a:gd name="connsiteY55" fmla="*/ 171450 h 495300"/>
                <a:gd name="connsiteX56" fmla="*/ 0 w 685800"/>
                <a:gd name="connsiteY56" fmla="*/ 495300 h 495300"/>
                <a:gd name="connsiteX57" fmla="*/ 276225 w 685800"/>
                <a:gd name="connsiteY57" fmla="*/ 495300 h 495300"/>
                <a:gd name="connsiteX58" fmla="*/ 276225 w 685800"/>
                <a:gd name="connsiteY58" fmla="*/ 390525 h 495300"/>
                <a:gd name="connsiteX59" fmla="*/ 342900 w 685800"/>
                <a:gd name="connsiteY59" fmla="*/ 333375 h 495300"/>
                <a:gd name="connsiteX60" fmla="*/ 409575 w 685800"/>
                <a:gd name="connsiteY60" fmla="*/ 390525 h 495300"/>
                <a:gd name="connsiteX61" fmla="*/ 409575 w 685800"/>
                <a:gd name="connsiteY61" fmla="*/ 495300 h 495300"/>
                <a:gd name="connsiteX62" fmla="*/ 685800 w 685800"/>
                <a:gd name="connsiteY62" fmla="*/ 495300 h 495300"/>
                <a:gd name="connsiteX63" fmla="*/ 685800 w 685800"/>
                <a:gd name="connsiteY63" fmla="*/ 171450 h 495300"/>
                <a:gd name="connsiteX64" fmla="*/ 457200 w 685800"/>
                <a:gd name="connsiteY64" fmla="*/ 171450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685800" h="495300">
                  <a:moveTo>
                    <a:pt x="647700" y="295275"/>
                  </a:moveTo>
                  <a:lnTo>
                    <a:pt x="571500" y="295275"/>
                  </a:lnTo>
                  <a:lnTo>
                    <a:pt x="571500" y="219075"/>
                  </a:lnTo>
                  <a:lnTo>
                    <a:pt x="647700" y="219075"/>
                  </a:lnTo>
                  <a:lnTo>
                    <a:pt x="647700" y="295275"/>
                  </a:lnTo>
                  <a:close/>
                  <a:moveTo>
                    <a:pt x="647700" y="409575"/>
                  </a:moveTo>
                  <a:lnTo>
                    <a:pt x="571500" y="409575"/>
                  </a:lnTo>
                  <a:lnTo>
                    <a:pt x="571500" y="333375"/>
                  </a:lnTo>
                  <a:lnTo>
                    <a:pt x="647700" y="333375"/>
                  </a:lnTo>
                  <a:lnTo>
                    <a:pt x="647700" y="409575"/>
                  </a:lnTo>
                  <a:close/>
                  <a:moveTo>
                    <a:pt x="533400" y="295275"/>
                  </a:moveTo>
                  <a:lnTo>
                    <a:pt x="457200" y="295275"/>
                  </a:lnTo>
                  <a:lnTo>
                    <a:pt x="457200" y="219075"/>
                  </a:lnTo>
                  <a:lnTo>
                    <a:pt x="533400" y="219075"/>
                  </a:lnTo>
                  <a:lnTo>
                    <a:pt x="533400" y="295275"/>
                  </a:lnTo>
                  <a:close/>
                  <a:moveTo>
                    <a:pt x="533400" y="409575"/>
                  </a:moveTo>
                  <a:lnTo>
                    <a:pt x="457200" y="409575"/>
                  </a:lnTo>
                  <a:lnTo>
                    <a:pt x="457200" y="333375"/>
                  </a:lnTo>
                  <a:lnTo>
                    <a:pt x="533400" y="333375"/>
                  </a:lnTo>
                  <a:lnTo>
                    <a:pt x="533400" y="409575"/>
                  </a:lnTo>
                  <a:close/>
                  <a:moveTo>
                    <a:pt x="409575" y="295275"/>
                  </a:moveTo>
                  <a:lnTo>
                    <a:pt x="276225" y="295275"/>
                  </a:lnTo>
                  <a:lnTo>
                    <a:pt x="276225" y="257175"/>
                  </a:lnTo>
                  <a:lnTo>
                    <a:pt x="409575" y="257175"/>
                  </a:lnTo>
                  <a:lnTo>
                    <a:pt x="409575" y="295275"/>
                  </a:lnTo>
                  <a:close/>
                  <a:moveTo>
                    <a:pt x="342900" y="114300"/>
                  </a:moveTo>
                  <a:cubicBezTo>
                    <a:pt x="359093" y="114300"/>
                    <a:pt x="371475" y="126683"/>
                    <a:pt x="371475" y="142875"/>
                  </a:cubicBezTo>
                  <a:cubicBezTo>
                    <a:pt x="371475" y="159067"/>
                    <a:pt x="359093" y="171450"/>
                    <a:pt x="342900" y="171450"/>
                  </a:cubicBezTo>
                  <a:cubicBezTo>
                    <a:pt x="326708" y="171450"/>
                    <a:pt x="314325" y="159067"/>
                    <a:pt x="314325" y="142875"/>
                  </a:cubicBezTo>
                  <a:cubicBezTo>
                    <a:pt x="314325" y="126683"/>
                    <a:pt x="326708" y="114300"/>
                    <a:pt x="342900" y="114300"/>
                  </a:cubicBezTo>
                  <a:close/>
                  <a:moveTo>
                    <a:pt x="228600" y="295275"/>
                  </a:moveTo>
                  <a:lnTo>
                    <a:pt x="152400" y="295275"/>
                  </a:lnTo>
                  <a:lnTo>
                    <a:pt x="152400" y="219075"/>
                  </a:lnTo>
                  <a:lnTo>
                    <a:pt x="228600" y="219075"/>
                  </a:lnTo>
                  <a:lnTo>
                    <a:pt x="228600" y="295275"/>
                  </a:lnTo>
                  <a:close/>
                  <a:moveTo>
                    <a:pt x="228600" y="409575"/>
                  </a:moveTo>
                  <a:lnTo>
                    <a:pt x="152400" y="409575"/>
                  </a:lnTo>
                  <a:lnTo>
                    <a:pt x="152400" y="333375"/>
                  </a:lnTo>
                  <a:lnTo>
                    <a:pt x="228600" y="333375"/>
                  </a:lnTo>
                  <a:lnTo>
                    <a:pt x="228600" y="409575"/>
                  </a:lnTo>
                  <a:close/>
                  <a:moveTo>
                    <a:pt x="114300" y="295275"/>
                  </a:moveTo>
                  <a:lnTo>
                    <a:pt x="38100" y="295275"/>
                  </a:lnTo>
                  <a:lnTo>
                    <a:pt x="38100" y="219075"/>
                  </a:lnTo>
                  <a:lnTo>
                    <a:pt x="114300" y="219075"/>
                  </a:lnTo>
                  <a:lnTo>
                    <a:pt x="114300" y="295275"/>
                  </a:lnTo>
                  <a:close/>
                  <a:moveTo>
                    <a:pt x="114300" y="409575"/>
                  </a:moveTo>
                  <a:lnTo>
                    <a:pt x="38100" y="409575"/>
                  </a:lnTo>
                  <a:lnTo>
                    <a:pt x="38100" y="333375"/>
                  </a:lnTo>
                  <a:lnTo>
                    <a:pt x="114300" y="333375"/>
                  </a:lnTo>
                  <a:lnTo>
                    <a:pt x="114300" y="409575"/>
                  </a:lnTo>
                  <a:close/>
                  <a:moveTo>
                    <a:pt x="457200" y="171450"/>
                  </a:moveTo>
                  <a:lnTo>
                    <a:pt x="457200" y="114300"/>
                  </a:lnTo>
                  <a:lnTo>
                    <a:pt x="342900" y="0"/>
                  </a:lnTo>
                  <a:lnTo>
                    <a:pt x="228600" y="114300"/>
                  </a:lnTo>
                  <a:lnTo>
                    <a:pt x="228600" y="171450"/>
                  </a:lnTo>
                  <a:lnTo>
                    <a:pt x="0" y="171450"/>
                  </a:lnTo>
                  <a:lnTo>
                    <a:pt x="0" y="495300"/>
                  </a:lnTo>
                  <a:lnTo>
                    <a:pt x="276225" y="495300"/>
                  </a:lnTo>
                  <a:lnTo>
                    <a:pt x="276225" y="390525"/>
                  </a:lnTo>
                  <a:cubicBezTo>
                    <a:pt x="276225" y="363855"/>
                    <a:pt x="295275" y="333375"/>
                    <a:pt x="342900" y="333375"/>
                  </a:cubicBezTo>
                  <a:cubicBezTo>
                    <a:pt x="390525" y="333375"/>
                    <a:pt x="409575" y="363855"/>
                    <a:pt x="409575" y="390525"/>
                  </a:cubicBezTo>
                  <a:lnTo>
                    <a:pt x="409575" y="495300"/>
                  </a:lnTo>
                  <a:lnTo>
                    <a:pt x="685800" y="495300"/>
                  </a:lnTo>
                  <a:lnTo>
                    <a:pt x="685800" y="171450"/>
                  </a:lnTo>
                  <a:lnTo>
                    <a:pt x="457200" y="1714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0" name="Graphic 59" descr="Eraser">
            <a:extLst>
              <a:ext uri="{FF2B5EF4-FFF2-40B4-BE49-F238E27FC236}">
                <a16:creationId xmlns:a16="http://schemas.microsoft.com/office/drawing/2014/main" id="{6300B594-1595-0853-8312-A9499ECC1297}"/>
              </a:ext>
            </a:extLst>
          </p:cNvPr>
          <p:cNvSpPr/>
          <p:nvPr/>
        </p:nvSpPr>
        <p:spPr>
          <a:xfrm>
            <a:off x="9558119" y="1927281"/>
            <a:ext cx="356855" cy="333979"/>
          </a:xfrm>
          <a:custGeom>
            <a:avLst/>
            <a:gdLst>
              <a:gd name="connsiteX0" fmla="*/ 337185 w 742950"/>
              <a:gd name="connsiteY0" fmla="*/ 641985 h 695325"/>
              <a:gd name="connsiteX1" fmla="*/ 278130 w 742950"/>
              <a:gd name="connsiteY1" fmla="*/ 641985 h 695325"/>
              <a:gd name="connsiteX2" fmla="*/ 78105 w 742950"/>
              <a:gd name="connsiteY2" fmla="*/ 441960 h 695325"/>
              <a:gd name="connsiteX3" fmla="*/ 260032 w 742950"/>
              <a:gd name="connsiteY3" fmla="*/ 260032 h 695325"/>
              <a:gd name="connsiteX4" fmla="*/ 488633 w 742950"/>
              <a:gd name="connsiteY4" fmla="*/ 488633 h 695325"/>
              <a:gd name="connsiteX5" fmla="*/ 337185 w 742950"/>
              <a:gd name="connsiteY5" fmla="*/ 641985 h 695325"/>
              <a:gd name="connsiteX6" fmla="*/ 738188 w 742950"/>
              <a:gd name="connsiteY6" fmla="*/ 280988 h 695325"/>
              <a:gd name="connsiteX7" fmla="*/ 469583 w 742950"/>
              <a:gd name="connsiteY7" fmla="*/ 11430 h 695325"/>
              <a:gd name="connsiteX8" fmla="*/ 415290 w 742950"/>
              <a:gd name="connsiteY8" fmla="*/ 11430 h 695325"/>
              <a:gd name="connsiteX9" fmla="*/ 11430 w 742950"/>
              <a:gd name="connsiteY9" fmla="*/ 415290 h 695325"/>
              <a:gd name="connsiteX10" fmla="*/ 11430 w 742950"/>
              <a:gd name="connsiteY10" fmla="*/ 469583 h 695325"/>
              <a:gd name="connsiteX11" fmla="*/ 240982 w 742950"/>
              <a:gd name="connsiteY11" fmla="*/ 699135 h 695325"/>
              <a:gd name="connsiteX12" fmla="*/ 644842 w 742950"/>
              <a:gd name="connsiteY12" fmla="*/ 699135 h 695325"/>
              <a:gd name="connsiteX13" fmla="*/ 644842 w 742950"/>
              <a:gd name="connsiteY13" fmla="*/ 641985 h 695325"/>
              <a:gd name="connsiteX14" fmla="*/ 431483 w 742950"/>
              <a:gd name="connsiteY14" fmla="*/ 641985 h 695325"/>
              <a:gd name="connsiteX15" fmla="*/ 738188 w 742950"/>
              <a:gd name="connsiteY15" fmla="*/ 335280 h 695325"/>
              <a:gd name="connsiteX16" fmla="*/ 738188 w 742950"/>
              <a:gd name="connsiteY16" fmla="*/ 280988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42950" h="695325">
                <a:moveTo>
                  <a:pt x="337185" y="641985"/>
                </a:moveTo>
                <a:lnTo>
                  <a:pt x="278130" y="641985"/>
                </a:lnTo>
                <a:lnTo>
                  <a:pt x="78105" y="441960"/>
                </a:lnTo>
                <a:lnTo>
                  <a:pt x="260032" y="260032"/>
                </a:lnTo>
                <a:lnTo>
                  <a:pt x="488633" y="488633"/>
                </a:lnTo>
                <a:lnTo>
                  <a:pt x="337185" y="641985"/>
                </a:lnTo>
                <a:close/>
                <a:moveTo>
                  <a:pt x="738188" y="280988"/>
                </a:moveTo>
                <a:lnTo>
                  <a:pt x="469583" y="11430"/>
                </a:lnTo>
                <a:cubicBezTo>
                  <a:pt x="454343" y="-3810"/>
                  <a:pt x="430530" y="-3810"/>
                  <a:pt x="415290" y="11430"/>
                </a:cubicBezTo>
                <a:lnTo>
                  <a:pt x="11430" y="415290"/>
                </a:lnTo>
                <a:cubicBezTo>
                  <a:pt x="-3810" y="430530"/>
                  <a:pt x="-3810" y="454343"/>
                  <a:pt x="11430" y="469583"/>
                </a:cubicBezTo>
                <a:lnTo>
                  <a:pt x="240982" y="699135"/>
                </a:lnTo>
                <a:lnTo>
                  <a:pt x="644842" y="699135"/>
                </a:lnTo>
                <a:lnTo>
                  <a:pt x="644842" y="641985"/>
                </a:lnTo>
                <a:lnTo>
                  <a:pt x="431483" y="641985"/>
                </a:lnTo>
                <a:lnTo>
                  <a:pt x="738188" y="335280"/>
                </a:lnTo>
                <a:cubicBezTo>
                  <a:pt x="753428" y="320040"/>
                  <a:pt x="753428" y="295275"/>
                  <a:pt x="738188" y="28098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grpSp>
        <p:nvGrpSpPr>
          <p:cNvPr id="21" name="Graphic 57" descr="Graduation cap">
            <a:extLst>
              <a:ext uri="{FF2B5EF4-FFF2-40B4-BE49-F238E27FC236}">
                <a16:creationId xmlns:a16="http://schemas.microsoft.com/office/drawing/2014/main" id="{07BE0C1D-9676-FF1E-654E-C829A3E101EE}"/>
              </a:ext>
            </a:extLst>
          </p:cNvPr>
          <p:cNvGrpSpPr/>
          <p:nvPr/>
        </p:nvGrpSpPr>
        <p:grpSpPr>
          <a:xfrm>
            <a:off x="9516944" y="4292230"/>
            <a:ext cx="439205" cy="439205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4545DB1-5C5C-83AA-7F74-B4B74110BD22}"/>
                </a:ext>
              </a:extLst>
            </p:cNvPr>
            <p:cNvSpPr/>
            <p:nvPr/>
          </p:nvSpPr>
          <p:spPr>
            <a:xfrm>
              <a:off x="5829300" y="3441382"/>
              <a:ext cx="533400" cy="209550"/>
            </a:xfrm>
            <a:custGeom>
              <a:avLst/>
              <a:gdLst>
                <a:gd name="connsiteX0" fmla="*/ 0 w 533400"/>
                <a:gd name="connsiteY0" fmla="*/ 0 h 209550"/>
                <a:gd name="connsiteX1" fmla="*/ 0 w 533400"/>
                <a:gd name="connsiteY1" fmla="*/ 111443 h 209550"/>
                <a:gd name="connsiteX2" fmla="*/ 266700 w 533400"/>
                <a:gd name="connsiteY2" fmla="*/ 216218 h 209550"/>
                <a:gd name="connsiteX3" fmla="*/ 533400 w 533400"/>
                <a:gd name="connsiteY3" fmla="*/ 111443 h 209550"/>
                <a:gd name="connsiteX4" fmla="*/ 533400 w 533400"/>
                <a:gd name="connsiteY4" fmla="*/ 0 h 209550"/>
                <a:gd name="connsiteX5" fmla="*/ 266700 w 533400"/>
                <a:gd name="connsiteY5" fmla="*/ 94298 h 209550"/>
                <a:gd name="connsiteX6" fmla="*/ 0 w 533400"/>
                <a:gd name="connsiteY6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400" h="209550">
                  <a:moveTo>
                    <a:pt x="0" y="0"/>
                  </a:moveTo>
                  <a:lnTo>
                    <a:pt x="0" y="111443"/>
                  </a:lnTo>
                  <a:cubicBezTo>
                    <a:pt x="0" y="163830"/>
                    <a:pt x="119063" y="216218"/>
                    <a:pt x="266700" y="216218"/>
                  </a:cubicBezTo>
                  <a:cubicBezTo>
                    <a:pt x="414338" y="216218"/>
                    <a:pt x="533400" y="163830"/>
                    <a:pt x="533400" y="111443"/>
                  </a:cubicBezTo>
                  <a:lnTo>
                    <a:pt x="533400" y="0"/>
                  </a:lnTo>
                  <a:lnTo>
                    <a:pt x="266700" y="9429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E9B8799-0417-72ED-8403-4FB525157413}"/>
                </a:ext>
              </a:extLst>
            </p:cNvPr>
            <p:cNvSpPr/>
            <p:nvPr/>
          </p:nvSpPr>
          <p:spPr>
            <a:xfrm>
              <a:off x="5680710" y="3200400"/>
              <a:ext cx="828675" cy="361950"/>
            </a:xfrm>
            <a:custGeom>
              <a:avLst/>
              <a:gdLst>
                <a:gd name="connsiteX0" fmla="*/ 415290 w 828675"/>
                <a:gd name="connsiteY0" fmla="*/ 294323 h 361950"/>
                <a:gd name="connsiteX1" fmla="*/ 830580 w 828675"/>
                <a:gd name="connsiteY1" fmla="*/ 148590 h 361950"/>
                <a:gd name="connsiteX2" fmla="*/ 415290 w 828675"/>
                <a:gd name="connsiteY2" fmla="*/ 0 h 361950"/>
                <a:gd name="connsiteX3" fmla="*/ 0 w 828675"/>
                <a:gd name="connsiteY3" fmla="*/ 148590 h 361950"/>
                <a:gd name="connsiteX4" fmla="*/ 53340 w 828675"/>
                <a:gd name="connsiteY4" fmla="*/ 167640 h 361950"/>
                <a:gd name="connsiteX5" fmla="*/ 53340 w 828675"/>
                <a:gd name="connsiteY5" fmla="*/ 342900 h 361950"/>
                <a:gd name="connsiteX6" fmla="*/ 72390 w 828675"/>
                <a:gd name="connsiteY6" fmla="*/ 361950 h 361950"/>
                <a:gd name="connsiteX7" fmla="*/ 91440 w 828675"/>
                <a:gd name="connsiteY7" fmla="*/ 342900 h 361950"/>
                <a:gd name="connsiteX8" fmla="*/ 91440 w 828675"/>
                <a:gd name="connsiteY8" fmla="*/ 180975 h 361950"/>
                <a:gd name="connsiteX9" fmla="*/ 415290 w 828675"/>
                <a:gd name="connsiteY9" fmla="*/ 294323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675" h="361950">
                  <a:moveTo>
                    <a:pt x="415290" y="294323"/>
                  </a:moveTo>
                  <a:lnTo>
                    <a:pt x="830580" y="148590"/>
                  </a:lnTo>
                  <a:lnTo>
                    <a:pt x="415290" y="0"/>
                  </a:lnTo>
                  <a:lnTo>
                    <a:pt x="0" y="148590"/>
                  </a:lnTo>
                  <a:lnTo>
                    <a:pt x="53340" y="167640"/>
                  </a:lnTo>
                  <a:lnTo>
                    <a:pt x="53340" y="342900"/>
                  </a:lnTo>
                  <a:cubicBezTo>
                    <a:pt x="53340" y="353378"/>
                    <a:pt x="61912" y="361950"/>
                    <a:pt x="72390" y="361950"/>
                  </a:cubicBezTo>
                  <a:cubicBezTo>
                    <a:pt x="82868" y="361950"/>
                    <a:pt x="91440" y="353378"/>
                    <a:pt x="91440" y="342900"/>
                  </a:cubicBezTo>
                  <a:lnTo>
                    <a:pt x="91440" y="180975"/>
                  </a:lnTo>
                  <a:lnTo>
                    <a:pt x="415290" y="29432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25" name="Rectangle 49">
            <a:extLst>
              <a:ext uri="{FF2B5EF4-FFF2-40B4-BE49-F238E27FC236}">
                <a16:creationId xmlns:a16="http://schemas.microsoft.com/office/drawing/2014/main" id="{2AC35D50-8F79-A432-0C47-D372D65BF8FA}"/>
              </a:ext>
            </a:extLst>
          </p:cNvPr>
          <p:cNvSpPr/>
          <p:nvPr/>
        </p:nvSpPr>
        <p:spPr>
          <a:xfrm>
            <a:off x="8400438" y="2633044"/>
            <a:ext cx="26722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Data Cleaning/Processing</a:t>
            </a:r>
            <a:endParaRPr lang="en-ID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7" name="Rectangle 49">
            <a:extLst>
              <a:ext uri="{FF2B5EF4-FFF2-40B4-BE49-F238E27FC236}">
                <a16:creationId xmlns:a16="http://schemas.microsoft.com/office/drawing/2014/main" id="{ACC48D57-A625-2148-0E33-6E9B74A1DCC5}"/>
              </a:ext>
            </a:extLst>
          </p:cNvPr>
          <p:cNvSpPr/>
          <p:nvPr/>
        </p:nvSpPr>
        <p:spPr>
          <a:xfrm>
            <a:off x="948078" y="4975903"/>
            <a:ext cx="26722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EDA</a:t>
            </a:r>
            <a:endParaRPr lang="en-ID" dirty="0">
              <a:solidFill>
                <a:schemeClr val="tx1">
                  <a:lumMod val="75000"/>
                  <a:lumOff val="2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9" name="Rectangle 49">
            <a:extLst>
              <a:ext uri="{FF2B5EF4-FFF2-40B4-BE49-F238E27FC236}">
                <a16:creationId xmlns:a16="http://schemas.microsoft.com/office/drawing/2014/main" id="{9F651DFA-D3CB-9EF2-39A2-4EC4E463B749}"/>
              </a:ext>
            </a:extLst>
          </p:cNvPr>
          <p:cNvSpPr/>
          <p:nvPr/>
        </p:nvSpPr>
        <p:spPr>
          <a:xfrm>
            <a:off x="8365276" y="4975903"/>
            <a:ext cx="28434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Determine Contributing Factors</a:t>
            </a:r>
          </a:p>
        </p:txBody>
      </p:sp>
      <p:pic>
        <p:nvPicPr>
          <p:cNvPr id="30" name="图片占位符 10" descr="图片包含 图形用户界面&#10;&#10;描述已自动生成">
            <a:extLst>
              <a:ext uri="{FF2B5EF4-FFF2-40B4-BE49-F238E27FC236}">
                <a16:creationId xmlns:a16="http://schemas.microsoft.com/office/drawing/2014/main" id="{5E9CC23E-5084-767A-51E7-61A9EB0561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>
          <a:xfrm>
            <a:off x="4140200" y="1943100"/>
            <a:ext cx="3911600" cy="3911600"/>
          </a:xfrm>
          <a:custGeom>
            <a:avLst/>
            <a:gdLst>
              <a:gd name="connsiteX0" fmla="*/ 1231269 w 2443455"/>
              <a:gd name="connsiteY0" fmla="*/ 0 h 2443455"/>
              <a:gd name="connsiteX1" fmla="*/ 1404873 w 2443455"/>
              <a:gd name="connsiteY1" fmla="*/ 71909 h 2443455"/>
              <a:gd name="connsiteX2" fmla="*/ 2371546 w 2443455"/>
              <a:gd name="connsiteY2" fmla="*/ 1038583 h 2443455"/>
              <a:gd name="connsiteX3" fmla="*/ 2371546 w 2443455"/>
              <a:gd name="connsiteY3" fmla="*/ 1385789 h 2443455"/>
              <a:gd name="connsiteX4" fmla="*/ 1385789 w 2443455"/>
              <a:gd name="connsiteY4" fmla="*/ 2371546 h 2443455"/>
              <a:gd name="connsiteX5" fmla="*/ 1038583 w 2443455"/>
              <a:gd name="connsiteY5" fmla="*/ 2371546 h 2443455"/>
              <a:gd name="connsiteX6" fmla="*/ 71909 w 2443455"/>
              <a:gd name="connsiteY6" fmla="*/ 1404873 h 2443455"/>
              <a:gd name="connsiteX7" fmla="*/ 71909 w 2443455"/>
              <a:gd name="connsiteY7" fmla="*/ 1057666 h 2443455"/>
              <a:gd name="connsiteX8" fmla="*/ 1057666 w 2443455"/>
              <a:gd name="connsiteY8" fmla="*/ 71909 h 2443455"/>
              <a:gd name="connsiteX9" fmla="*/ 1231269 w 2443455"/>
              <a:gd name="connsiteY9" fmla="*/ 0 h 2443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43455" h="2443455">
                <a:moveTo>
                  <a:pt x="1231269" y="0"/>
                </a:moveTo>
                <a:cubicBezTo>
                  <a:pt x="1294101" y="0"/>
                  <a:pt x="1356933" y="23970"/>
                  <a:pt x="1404873" y="71909"/>
                </a:cubicBezTo>
                <a:lnTo>
                  <a:pt x="2371546" y="1038583"/>
                </a:lnTo>
                <a:cubicBezTo>
                  <a:pt x="2467425" y="1134462"/>
                  <a:pt x="2467425" y="1289911"/>
                  <a:pt x="2371546" y="1385789"/>
                </a:cubicBezTo>
                <a:lnTo>
                  <a:pt x="1385789" y="2371546"/>
                </a:lnTo>
                <a:cubicBezTo>
                  <a:pt x="1289911" y="2467425"/>
                  <a:pt x="1134462" y="2467425"/>
                  <a:pt x="1038583" y="2371546"/>
                </a:cubicBezTo>
                <a:lnTo>
                  <a:pt x="71909" y="1404873"/>
                </a:lnTo>
                <a:cubicBezTo>
                  <a:pt x="-23970" y="1308994"/>
                  <a:pt x="-23970" y="1153545"/>
                  <a:pt x="71909" y="1057666"/>
                </a:cubicBezTo>
                <a:lnTo>
                  <a:pt x="1057666" y="71909"/>
                </a:lnTo>
                <a:cubicBezTo>
                  <a:pt x="1105606" y="23970"/>
                  <a:pt x="1168437" y="0"/>
                  <a:pt x="1231269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97694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9" grpId="0" animBg="1"/>
      <p:bldP spid="10" grpId="0" animBg="1"/>
      <p:bldP spid="11" grpId="0" animBg="1"/>
      <p:bldP spid="13" grpId="0"/>
      <p:bldP spid="14" grpId="0" animBg="1"/>
      <p:bldP spid="15" grpId="0" animBg="1"/>
      <p:bldP spid="16" grpId="0" animBg="1"/>
      <p:bldP spid="20" grpId="0" animBg="1"/>
      <p:bldP spid="25" grpId="0"/>
      <p:bldP spid="27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5284B6-FBCE-C3AB-C104-DBF41CB0E300}"/>
              </a:ext>
            </a:extLst>
          </p:cNvPr>
          <p:cNvSpPr/>
          <p:nvPr/>
        </p:nvSpPr>
        <p:spPr>
          <a:xfrm>
            <a:off x="-1" y="0"/>
            <a:ext cx="4927191" cy="312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Data Summary</a:t>
            </a:r>
          </a:p>
          <a:p>
            <a:pPr marL="274320" indent="-274320">
              <a:spcBef>
                <a:spcPts val="600"/>
              </a:spcBef>
              <a:buAutoNum type="arabicPeriod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Observation: 870 (740 Stayed| 140 Attrition)</a:t>
            </a:r>
          </a:p>
          <a:p>
            <a:pPr marL="274320" indent="-274320">
              <a:spcBef>
                <a:spcPts val="600"/>
              </a:spcBef>
              <a:buAutoNum type="arabicPeriod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Variables: 36</a:t>
            </a:r>
          </a:p>
          <a:p>
            <a:pPr marL="548640" lvl="1" indent="-27432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CN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Categorical</a:t>
            </a: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: 9</a:t>
            </a:r>
          </a:p>
          <a:p>
            <a:pPr marL="548640" lvl="1" indent="-274320">
              <a:buFont typeface="Wingdings" panose="05000000000000000000" pitchFamily="2" charset="2"/>
              <a:buChar char="Ø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Numeric: 27</a:t>
            </a:r>
          </a:p>
          <a:p>
            <a:pPr marL="274320" indent="-274320"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Attrition Rate: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Imbalance dataset: 140/870 = 16% </a:t>
            </a:r>
            <a:endParaRPr lang="en-US" dirty="0">
              <a:solidFill>
                <a:schemeClr val="accent1"/>
              </a:solidFill>
              <a:latin typeface="Tw Cen MT" panose="020B0602020104020603" pitchFamily="34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16002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No missing values</a:t>
            </a:r>
          </a:p>
          <a:p>
            <a:pPr marL="160020" indent="-342900">
              <a:spcBef>
                <a:spcPts val="600"/>
              </a:spcBef>
              <a:buFont typeface="+mj-lt"/>
              <a:buAutoNum type="arabicPeriod"/>
            </a:pPr>
            <a:endParaRPr lang="en-US" dirty="0">
              <a:latin typeface="Tw Cen MT" panose="020B0602020104020603" pitchFamily="34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10428A47-1B68-96BC-5D02-5F4DC447D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850" y="4178960"/>
            <a:ext cx="10129953" cy="2596786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472E314A-8A7D-E6DF-8672-0EF64D1B14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165" y="1223695"/>
            <a:ext cx="7171658" cy="286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975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imeline, map&#10;&#10;Description automatically generated">
            <a:extLst>
              <a:ext uri="{FF2B5EF4-FFF2-40B4-BE49-F238E27FC236}">
                <a16:creationId xmlns:a16="http://schemas.microsoft.com/office/drawing/2014/main" id="{B5362F21-8C49-0ACB-4C4E-59E18C30A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653" y="398642"/>
            <a:ext cx="12624042" cy="6599104"/>
          </a:xfrm>
          <a:prstGeom prst="rect">
            <a:avLst/>
          </a:prstGeom>
        </p:spPr>
      </p:pic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CFF8B4-272E-DE87-5538-8BC2658949E7}"/>
              </a:ext>
            </a:extLst>
          </p:cNvPr>
          <p:cNvSpPr/>
          <p:nvPr/>
        </p:nvSpPr>
        <p:spPr>
          <a:xfrm>
            <a:off x="0" y="0"/>
            <a:ext cx="3492348" cy="26622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Data Cleaning/Processing: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Covert all variables into factor and examine the correction between all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w Cen MT" panose="020B0602020104020603" pitchFamily="34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Variables that have high correlation could have impact on the response individually </a:t>
            </a:r>
          </a:p>
          <a:p>
            <a:pPr>
              <a:spcBef>
                <a:spcPts val="600"/>
              </a:spcBef>
            </a:pPr>
            <a:endParaRPr lang="en-US" dirty="0">
              <a:latin typeface="Tw Cen MT" panose="020B0602020104020603" pitchFamily="34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331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ED270F-EE4C-1A58-9DCE-F8B212BE3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280" y="1158047"/>
            <a:ext cx="3190875" cy="4305300"/>
          </a:xfrm>
          <a:prstGeom prst="rect">
            <a:avLst/>
          </a:prstGeom>
        </p:spPr>
      </p:pic>
      <p:pic>
        <p:nvPicPr>
          <p:cNvPr id="7" name="图片 16" descr="图形用户界面&#10;&#10;描述已自动生成">
            <a:extLst>
              <a:ext uri="{FF2B5EF4-FFF2-40B4-BE49-F238E27FC236}">
                <a16:creationId xmlns:a16="http://schemas.microsoft.com/office/drawing/2014/main" id="{BCC9F330-AE6F-B0BD-BD5A-615D3CB46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716" y="3547303"/>
            <a:ext cx="5016282" cy="299930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86755E-EEA7-42DC-1DA5-B263469C1573}"/>
              </a:ext>
            </a:extLst>
          </p:cNvPr>
          <p:cNvSpPr/>
          <p:nvPr/>
        </p:nvSpPr>
        <p:spPr>
          <a:xfrm>
            <a:off x="0" y="0"/>
            <a:ext cx="3492348" cy="2693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EDA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The correlation data between Attrition and other variables are show list on the left.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Top 3 Factors are: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Overtime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Martial Status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Age</a:t>
            </a:r>
          </a:p>
        </p:txBody>
      </p:sp>
    </p:spTree>
    <p:extLst>
      <p:ext uri="{BB962C8B-B14F-4D97-AF65-F5344CB8AC3E}">
        <p14:creationId xmlns:p14="http://schemas.microsoft.com/office/powerpoint/2010/main" val="400391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233C53-8B10-B597-9991-E34411A401DE}"/>
              </a:ext>
            </a:extLst>
          </p:cNvPr>
          <p:cNvSpPr/>
          <p:nvPr/>
        </p:nvSpPr>
        <p:spPr>
          <a:xfrm>
            <a:off x="0" y="0"/>
            <a:ext cx="349234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b="1" dirty="0"/>
              <a:t>Job Specific Trends: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Manager have the highest mean monthly income followed the Research Director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dirty="0">
                <a:latin typeface="Tw Cen MT" panose="020B0602020104020603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Human Resources and sales Representatives have the lowest monthly income</a:t>
            </a:r>
            <a:endParaRPr lang="en-US" dirty="0">
              <a:latin typeface="Tw Cen MT" panose="020B0602020104020603" pitchFamily="34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FC28536D-CE22-C5D7-D641-3815A2F93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136" y="2367449"/>
            <a:ext cx="10131495" cy="381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17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3">
            <a:extLst>
              <a:ext uri="{FF2B5EF4-FFF2-40B4-BE49-F238E27FC236}">
                <a16:creationId xmlns:a16="http://schemas.microsoft.com/office/drawing/2014/main" id="{DA9FE215-7D72-AB0B-9E05-35F9A181D688}"/>
              </a:ext>
            </a:extLst>
          </p:cNvPr>
          <p:cNvSpPr/>
          <p:nvPr/>
        </p:nvSpPr>
        <p:spPr>
          <a:xfrm>
            <a:off x="-1" y="4272456"/>
            <a:ext cx="1933669" cy="2594499"/>
          </a:xfrm>
          <a:custGeom>
            <a:avLst/>
            <a:gdLst>
              <a:gd name="connsiteX0" fmla="*/ 0 w 2114021"/>
              <a:gd name="connsiteY0" fmla="*/ 0 h 3523936"/>
              <a:gd name="connsiteX1" fmla="*/ 1380686 w 2114021"/>
              <a:gd name="connsiteY1" fmla="*/ 797139 h 3523936"/>
              <a:gd name="connsiteX2" fmla="*/ 1917346 w 2114021"/>
              <a:gd name="connsiteY2" fmla="*/ 2799981 h 3523936"/>
              <a:gd name="connsiteX3" fmla="*/ 1499370 w 2114021"/>
              <a:gd name="connsiteY3" fmla="*/ 3523936 h 3523936"/>
              <a:gd name="connsiteX4" fmla="*/ 0 w 2114021"/>
              <a:gd name="connsiteY4" fmla="*/ 3523936 h 3523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4021" h="3523936">
                <a:moveTo>
                  <a:pt x="0" y="0"/>
                </a:moveTo>
                <a:lnTo>
                  <a:pt x="1380686" y="797139"/>
                </a:lnTo>
                <a:cubicBezTo>
                  <a:pt x="2081950" y="1202014"/>
                  <a:pt x="2322221" y="2098717"/>
                  <a:pt x="1917346" y="2799981"/>
                </a:cubicBezTo>
                <a:lnTo>
                  <a:pt x="1499370" y="3523936"/>
                </a:lnTo>
                <a:lnTo>
                  <a:pt x="0" y="3523936"/>
                </a:lnTo>
                <a:close/>
              </a:path>
            </a:pathLst>
          </a:custGeom>
          <a:solidFill>
            <a:srgbClr val="FFBC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4" name="Freeform: Shape 21">
            <a:extLst>
              <a:ext uri="{FF2B5EF4-FFF2-40B4-BE49-F238E27FC236}">
                <a16:creationId xmlns:a16="http://schemas.microsoft.com/office/drawing/2014/main" id="{152CCEDE-86A8-706B-8C56-E7F16B3AD480}"/>
              </a:ext>
            </a:extLst>
          </p:cNvPr>
          <p:cNvSpPr/>
          <p:nvPr/>
        </p:nvSpPr>
        <p:spPr>
          <a:xfrm>
            <a:off x="9688157" y="0"/>
            <a:ext cx="2503841" cy="1811045"/>
          </a:xfrm>
          <a:custGeom>
            <a:avLst/>
            <a:gdLst>
              <a:gd name="connsiteX0" fmla="*/ 0 w 4409339"/>
              <a:gd name="connsiteY0" fmla="*/ 0 h 3494583"/>
              <a:gd name="connsiteX1" fmla="*/ 4409339 w 4409339"/>
              <a:gd name="connsiteY1" fmla="*/ 0 h 3494583"/>
              <a:gd name="connsiteX2" fmla="*/ 4409339 w 4409339"/>
              <a:gd name="connsiteY2" fmla="*/ 3251164 h 3494583"/>
              <a:gd name="connsiteX3" fmla="*/ 3867055 w 4409339"/>
              <a:gd name="connsiteY3" fmla="*/ 3396469 h 3494583"/>
              <a:gd name="connsiteX4" fmla="*/ 365974 w 4409339"/>
              <a:gd name="connsiteY4" fmla="*/ 1375118 h 3494583"/>
              <a:gd name="connsiteX5" fmla="*/ 22269 w 4409339"/>
              <a:gd name="connsiteY5" fmla="*/ 92391 h 3494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09339" h="3494583">
                <a:moveTo>
                  <a:pt x="0" y="0"/>
                </a:moveTo>
                <a:lnTo>
                  <a:pt x="4409339" y="0"/>
                </a:lnTo>
                <a:lnTo>
                  <a:pt x="4409339" y="3251164"/>
                </a:lnTo>
                <a:lnTo>
                  <a:pt x="3867055" y="3396469"/>
                </a:lnTo>
                <a:cubicBezTo>
                  <a:pt x="2342078" y="3805085"/>
                  <a:pt x="774591" y="2900096"/>
                  <a:pt x="365974" y="1375118"/>
                </a:cubicBezTo>
                <a:lnTo>
                  <a:pt x="22269" y="92391"/>
                </a:lnTo>
                <a:close/>
              </a:path>
            </a:pathLst>
          </a:custGeom>
          <a:solidFill>
            <a:srgbClr val="465C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233C53-8B10-B597-9991-E34411A401DE}"/>
              </a:ext>
            </a:extLst>
          </p:cNvPr>
          <p:cNvSpPr/>
          <p:nvPr/>
        </p:nvSpPr>
        <p:spPr>
          <a:xfrm>
            <a:off x="0" y="0"/>
            <a:ext cx="34923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b="1" dirty="0"/>
              <a:t>Job Specific Trends:</a:t>
            </a:r>
          </a:p>
          <a:p>
            <a:endParaRPr lang="en-ID" b="1" dirty="0"/>
          </a:p>
          <a:p>
            <a:endParaRPr lang="en-ID" b="1" dirty="0"/>
          </a:p>
        </p:txBody>
      </p:sp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09622A9C-89EC-8400-06A0-35C073184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613"/>
            <a:ext cx="12192000" cy="458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7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446</Words>
  <Application>Microsoft Office PowerPoint</Application>
  <PresentationFormat>Widescreen</PresentationFormat>
  <Paragraphs>91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思源黑体 CN Bold</vt:lpstr>
      <vt:lpstr>思源黑体 CN Light</vt:lpstr>
      <vt:lpstr>Arial</vt:lpstr>
      <vt:lpstr>Calibri</vt:lpstr>
      <vt:lpstr>Calibri Light</vt:lpstr>
      <vt:lpstr>Open Sans</vt:lpstr>
      <vt:lpstr>Tw Cen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Peng</dc:creator>
  <cp:lastModifiedBy>Andrew Peng</cp:lastModifiedBy>
  <cp:revision>1</cp:revision>
  <dcterms:created xsi:type="dcterms:W3CDTF">2022-12-12T02:20:46Z</dcterms:created>
  <dcterms:modified xsi:type="dcterms:W3CDTF">2022-12-12T10:54:48Z</dcterms:modified>
</cp:coreProperties>
</file>

<file path=docProps/thumbnail.jpeg>
</file>